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51"/>
  </p:handoutMasterIdLst>
  <p:sldIdLst>
    <p:sldId id="257" r:id="rId4"/>
    <p:sldId id="307" r:id="rId6"/>
    <p:sldId id="430" r:id="rId7"/>
    <p:sldId id="464" r:id="rId8"/>
    <p:sldId id="431" r:id="rId9"/>
    <p:sldId id="432" r:id="rId10"/>
    <p:sldId id="319" r:id="rId11"/>
    <p:sldId id="391" r:id="rId12"/>
    <p:sldId id="419" r:id="rId13"/>
    <p:sldId id="420" r:id="rId14"/>
    <p:sldId id="421" r:id="rId15"/>
    <p:sldId id="426" r:id="rId16"/>
    <p:sldId id="427" r:id="rId17"/>
    <p:sldId id="428" r:id="rId18"/>
    <p:sldId id="422" r:id="rId19"/>
    <p:sldId id="423" r:id="rId20"/>
    <p:sldId id="424" r:id="rId21"/>
    <p:sldId id="425" r:id="rId22"/>
    <p:sldId id="321" r:id="rId23"/>
    <p:sldId id="433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68" r:id="rId41"/>
    <p:sldId id="465" r:id="rId42"/>
    <p:sldId id="466" r:id="rId43"/>
    <p:sldId id="469" r:id="rId44"/>
    <p:sldId id="470" r:id="rId45"/>
    <p:sldId id="472" r:id="rId46"/>
    <p:sldId id="473" r:id="rId47"/>
    <p:sldId id="474" r:id="rId48"/>
    <p:sldId id="475" r:id="rId49"/>
    <p:sldId id="467" r:id="rId50"/>
  </p:sldIdLst>
  <p:sldSz cx="9144000" cy="6858000" type="screen4x3"/>
  <p:notesSz cx="9926955" cy="6797675"/>
  <p:defaultTextStyle>
    <a:defPPr>
      <a:defRPr lang="de-DE"/>
    </a:defPPr>
    <a:lvl1pPr marL="0" lvl="0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2000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5" userDrawn="1">
          <p15:clr>
            <a:srgbClr val="A4A3A4"/>
          </p15:clr>
        </p15:guide>
        <p15:guide id="2" pos="28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mkumar" initials="p" lastIdx="1" clrIdx="0"/>
  <p:cmAuthor id="2" name="xiaotui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CC3300"/>
    <a:srgbClr val="CCECFF"/>
    <a:srgbClr val="CC00CC"/>
    <a:srgbClr val="00FF99"/>
    <a:srgbClr val="3399FF"/>
    <a:srgbClr val="33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8468"/>
    <p:restoredTop sz="97807"/>
  </p:normalViewPr>
  <p:slideViewPr>
    <p:cSldViewPr snapToGrid="0" showGuides="1">
      <p:cViewPr>
        <p:scale>
          <a:sx n="75" d="100"/>
          <a:sy n="75" d="100"/>
        </p:scale>
        <p:origin x="-1446" y="-780"/>
      </p:cViewPr>
      <p:guideLst>
        <p:guide orient="horz" pos="2215"/>
        <p:guide pos="2815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52.png"/><Relationship Id="rId1" Type="http://schemas.openxmlformats.org/officeDocument/2006/relationships/image" Target="../media/image3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5850" name="图片 35849" descr="HP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6502" y="143493"/>
            <a:ext cx="1033961" cy="519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1" name="图片 35850" descr="tulogo400x108_tr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46" y="6148476"/>
            <a:ext cx="2934966" cy="3783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52" name="文本框 35851"/>
          <p:cNvSpPr txBox="1"/>
          <p:nvPr/>
        </p:nvSpPr>
        <p:spPr>
          <a:xfrm>
            <a:off x="5765610" y="6183262"/>
            <a:ext cx="3938789" cy="407670"/>
          </a:xfrm>
          <a:prstGeom prst="rect">
            <a:avLst/>
          </a:prstGeom>
          <a:noFill/>
          <a:ln w="9525">
            <a:noFill/>
          </a:ln>
        </p:spPr>
        <p:txBody>
          <a:bodyPr lIns="60389" tIns="30194" rIns="60389" bIns="30194">
            <a:spAutoFit/>
          </a:bodyPr>
          <a:p>
            <a:pPr marL="330200" lvl="0" indent="-330200" defTabSz="882650">
              <a:spcBef>
                <a:spcPct val="20000"/>
              </a:spcBef>
            </a:pPr>
            <a:r>
              <a:rPr lang="en-US" altLang="zh-CN" sz="1025"/>
              <a:t>Prof. Dr.-</a:t>
            </a:r>
            <a:r>
              <a:rPr lang="en-US" altLang="zh-CN" sz="1025" dirty="0" err="1"/>
              <a:t>Ing</a:t>
            </a:r>
            <a:r>
              <a:rPr lang="en-US" altLang="zh-CN" sz="1025"/>
              <a:t> Andreas König</a:t>
            </a:r>
            <a:endParaRPr lang="en-US" altLang="zh-CN" sz="1025"/>
          </a:p>
          <a:p>
            <a:pPr marL="330200" lvl="0" indent="-330200" defTabSz="882650">
              <a:spcBef>
                <a:spcPct val="20000"/>
              </a:spcBef>
            </a:pPr>
            <a:r>
              <a:rPr lang="en-US" altLang="zh-CN" sz="1025" dirty="0" err="1"/>
              <a:t>Senthil</a:t>
            </a:r>
            <a:r>
              <a:rPr lang="en-US" altLang="zh-CN" sz="1025"/>
              <a:t> </a:t>
            </a:r>
            <a:r>
              <a:rPr lang="en-US" altLang="zh-CN" sz="1025" dirty="0" err="1"/>
              <a:t>Kumar</a:t>
            </a:r>
            <a:r>
              <a:rPr lang="en-US" altLang="zh-CN" sz="1025"/>
              <a:t> </a:t>
            </a:r>
            <a:r>
              <a:rPr lang="en-US" altLang="zh-CN" sz="1025" dirty="0" err="1"/>
              <a:t>Lakshmanan</a:t>
            </a:r>
            <a:endParaRPr lang="en-US" altLang="zh-CN" sz="1025"/>
          </a:p>
        </p:txBody>
      </p:sp>
      <p:sp>
        <p:nvSpPr>
          <p:cNvPr id="35853" name="矩形 35852"/>
          <p:cNvSpPr/>
          <p:nvPr/>
        </p:nvSpPr>
        <p:spPr>
          <a:xfrm>
            <a:off x="639850" y="125014"/>
            <a:ext cx="8508156" cy="448945"/>
          </a:xfrm>
          <a:prstGeom prst="rect">
            <a:avLst/>
          </a:prstGeom>
          <a:noFill/>
          <a:ln w="9525">
            <a:noFill/>
          </a:ln>
        </p:spPr>
        <p:txBody>
          <a:bodyPr lIns="60389" tIns="30194" rIns="60389" bIns="30194">
            <a:spAutoFit/>
          </a:bodyPr>
          <a:p>
            <a:pPr marL="330200" lvl="0" indent="-330200" defTabSz="882650">
              <a:spcBef>
                <a:spcPct val="20000"/>
              </a:spcBef>
            </a:pPr>
            <a:r>
              <a:rPr lang="en-US" altLang="zh-CN" sz="1300" b="1"/>
              <a:t>Institute of </a:t>
            </a:r>
            <a:r>
              <a:rPr lang="en-US" altLang="zh-CN" sz="1300" b="1" dirty="0" err="1"/>
              <a:t>Integrated</a:t>
            </a:r>
            <a:r>
              <a:rPr lang="en-US" altLang="zh-CN" sz="1300" b="1"/>
              <a:t> Sensor Systems</a:t>
            </a:r>
            <a:endParaRPr lang="en-US" altLang="zh-CN" sz="1300" b="1"/>
          </a:p>
          <a:p>
            <a:pPr marL="330200" lvl="0" indent="-330200" defTabSz="882650">
              <a:spcBef>
                <a:spcPct val="20000"/>
              </a:spcBef>
            </a:pPr>
            <a:r>
              <a:rPr lang="en-US" altLang="zh-CN" sz="1025" b="1" dirty="0" err="1"/>
              <a:t>Dept</a:t>
            </a:r>
            <a:r>
              <a:rPr lang="en-US" altLang="zh-CN" sz="1025" b="1"/>
              <a:t>. of </a:t>
            </a:r>
            <a:r>
              <a:rPr lang="en-US" altLang="zh-CN" sz="1025" b="1" dirty="0" err="1"/>
              <a:t>Electrical</a:t>
            </a:r>
            <a:r>
              <a:rPr lang="en-US" altLang="zh-CN" sz="1025" b="1"/>
              <a:t> Engineering and Information Technology</a:t>
            </a:r>
            <a:endParaRPr lang="en-US" altLang="zh-CN" sz="1025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5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4" name="页眉占位符 13313"/>
          <p:cNvSpPr>
            <a:spLocks noGrp="1"/>
          </p:cNvSpPr>
          <p:nvPr>
            <p:ph type="hdr" sz="quarter"/>
          </p:nvPr>
        </p:nvSpPr>
        <p:spPr>
          <a:xfrm>
            <a:off x="547118" y="91314"/>
            <a:ext cx="8382968" cy="218502"/>
          </a:xfrm>
          <a:prstGeom prst="rect">
            <a:avLst/>
          </a:prstGeom>
          <a:noFill/>
          <a:ln w="9525">
            <a:noFill/>
          </a:ln>
        </p:spPr>
        <p:txBody>
          <a:bodyPr lIns="92077" tIns="46038" rIns="92077" bIns="46038"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13316" name="幻灯片图像占位符 13315"/>
          <p:cNvSpPr>
            <a:spLocks noTextEdit="1"/>
          </p:cNvSpPr>
          <p:nvPr>
            <p:ph type="sldImg" idx="2"/>
          </p:nvPr>
        </p:nvSpPr>
        <p:spPr>
          <a:xfrm>
            <a:off x="3265907" y="510924"/>
            <a:ext cx="3397460" cy="2548095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3317" name="文本占位符 13316"/>
          <p:cNvSpPr>
            <a:spLocks noGrp="1"/>
          </p:cNvSpPr>
          <p:nvPr>
            <p:ph type="body" sz="quarter" idx="3"/>
          </p:nvPr>
        </p:nvSpPr>
        <p:spPr>
          <a:xfrm>
            <a:off x="1323749" y="3568856"/>
            <a:ext cx="7279458" cy="2717679"/>
          </a:xfrm>
          <a:prstGeom prst="rect">
            <a:avLst/>
          </a:prstGeom>
          <a:noFill/>
          <a:ln w="9525">
            <a:noFill/>
          </a:ln>
        </p:spPr>
        <p:txBody>
          <a:bodyPr lIns="92077" tIns="46038" rIns="92077" bIns="46038"/>
          <a:p>
            <a:pPr lvl="0"/>
            <a:r>
              <a:rPr lang="en-US" altLang="zh-CN" dirty="0"/>
              <a:t> </a:t>
            </a:r>
            <a:endParaRPr lang="en-US" altLang="zh-CN" dirty="0"/>
          </a:p>
          <a:p>
            <a:pPr lvl="0"/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13318" name="页脚占位符 13317"/>
          <p:cNvSpPr>
            <a:spLocks noGrp="1"/>
          </p:cNvSpPr>
          <p:nvPr>
            <p:ph type="ftr" sz="quarter" idx="4"/>
          </p:nvPr>
        </p:nvSpPr>
        <p:spPr>
          <a:xfrm>
            <a:off x="547118" y="6548518"/>
            <a:ext cx="4300445" cy="169583"/>
          </a:xfrm>
          <a:prstGeom prst="rect">
            <a:avLst/>
          </a:prstGeom>
          <a:noFill/>
          <a:ln w="9525">
            <a:noFill/>
          </a:ln>
        </p:spPr>
        <p:txBody>
          <a:bodyPr lIns="92077" tIns="46038" rIns="92077" bIns="46038" anchor="b" anchorCtr="0"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13319" name="灯片编号占位符 13318"/>
          <p:cNvSpPr>
            <a:spLocks noGrp="1"/>
          </p:cNvSpPr>
          <p:nvPr>
            <p:ph type="sldNum" sz="quarter" idx="5"/>
          </p:nvPr>
        </p:nvSpPr>
        <p:spPr>
          <a:xfrm>
            <a:off x="5348316" y="6557215"/>
            <a:ext cx="4302762" cy="153277"/>
          </a:xfrm>
          <a:prstGeom prst="rect">
            <a:avLst/>
          </a:prstGeom>
          <a:noFill/>
          <a:ln w="9525">
            <a:noFill/>
          </a:ln>
        </p:spPr>
        <p:txBody>
          <a:bodyPr lIns="92077" tIns="46038" rIns="92077" bIns="46038" anchor="b" anchorCtr="0"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pic>
        <p:nvPicPr>
          <p:cNvPr id="13320" name="图片 13319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5689" y="88053"/>
            <a:ext cx="442794" cy="22611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1" name="矩形 13320"/>
          <p:cNvSpPr/>
          <p:nvPr/>
        </p:nvSpPr>
        <p:spPr>
          <a:xfrm>
            <a:off x="1532396" y="3297088"/>
            <a:ext cx="2605768" cy="271768"/>
          </a:xfrm>
          <a:prstGeom prst="rect">
            <a:avLst/>
          </a:prstGeom>
          <a:noFill/>
          <a:ln w="9525">
            <a:noFill/>
          </a:ln>
        </p:spPr>
        <p:txBody>
          <a:bodyPr wrap="none" lIns="92077" tIns="46038" rIns="92077" bIns="46038" anchor="ctr" anchorCtr="0">
            <a:spAutoFit/>
          </a:bodyPr>
          <a:p>
            <a:pPr lvl="0" algn="ctr" defTabSz="920750"/>
            <a:r>
              <a:rPr lang="en-US" altLang="zh-CN" sz="2000" b="1" u="sng" dirty="0" err="1"/>
              <a:t>Lecture</a:t>
            </a:r>
            <a:r>
              <a:rPr lang="en-US" altLang="zh-CN" sz="2000" b="1" u="sng"/>
              <a:t> Notes: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800" b="0" i="0" u="sng" kern="1200" baseline="0">
        <a:solidFill>
          <a:schemeClr val="tx1"/>
        </a:solidFill>
        <a:latin typeface="Times New Roman" panose="02020603050405020304" charset="0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charset="0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charset="0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charset="0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561154" name="幻灯片图像占位符 561153"/>
          <p:cNvSpPr>
            <a:spLocks noTextEdit="1"/>
          </p:cNvSpPr>
          <p:nvPr>
            <p:ph type="sldImg"/>
          </p:nvPr>
        </p:nvSpPr>
        <p:spPr/>
      </p:sp>
      <p:sp>
        <p:nvSpPr>
          <p:cNvPr id="561155" name="文本占位符 561154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r>
              <a:rPr lang="en-US" altLang="x-none" dirty="0"/>
              <a:t>    </a:t>
            </a:r>
            <a:endParaRPr lang="en-US" altLang="x-non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眉占位符 1"/>
          <p:cNvSpPr/>
          <p:nvPr>
            <p:ph type="hdr" sz="quarter" idx="2"/>
          </p:nvPr>
        </p:nvSpPr>
        <p:spPr/>
        <p:txBody>
          <a:bodyPr/>
          <a:p>
            <a:pPr lvl="0" defTabSz="920750"/>
            <a:r>
              <a:rPr lang="en-US" altLang="zh-CN" sz="1000"/>
              <a:t>Computer-Aided Design of Analog and Mixed-Signal ICs</a:t>
            </a:r>
            <a:r>
              <a:rPr lang="en-US" altLang="zh-CN" sz="1000" dirty="0" err="1"/>
              <a:t> using Cadence</a:t>
            </a:r>
            <a:r>
              <a:rPr lang="en-US" altLang="zh-CN" sz="1000"/>
              <a:t> DFW II</a:t>
            </a:r>
            <a:r>
              <a:rPr lang="en-US" altLang="zh-CN" sz="1000" dirty="0" err="1"/>
              <a:t> icfb</a:t>
            </a:r>
            <a:endParaRPr lang="en-US" altLang="zh-CN" sz="1300" dirty="0" err="1"/>
          </a:p>
          <a:p>
            <a:pPr lvl="0" defTabSz="920750"/>
            <a:endParaRPr lang="en-US" altLang="zh-CN" sz="1300"/>
          </a:p>
        </p:txBody>
      </p:sp>
      <p:sp>
        <p:nvSpPr>
          <p:cNvPr id="3" name="页脚占位符 2"/>
          <p:cNvSpPr/>
          <p:nvPr>
            <p:ph type="ftr" sz="quarter" idx="3"/>
          </p:nvPr>
        </p:nvSpPr>
        <p:spPr/>
        <p:txBody>
          <a:bodyPr/>
          <a:p>
            <a:pPr lvl="0" defTabSz="920750">
              <a:buChar char="©"/>
            </a:pPr>
            <a:r>
              <a:rPr lang="en-US" altLang="zh-CN" sz="1000"/>
              <a:t>  Andreas König, 2001 </a:t>
            </a:r>
            <a:r>
              <a:rPr lang="en-US" altLang="zh-CN" sz="1000" dirty="0"/>
              <a:t>		</a:t>
            </a:r>
            <a:endParaRPr lang="en-US" altLang="zh-CN" sz="1300"/>
          </a:p>
        </p:txBody>
      </p:sp>
      <p:sp>
        <p:nvSpPr>
          <p:cNvPr id="4" name="灯片编号占位符 3"/>
          <p:cNvSpPr/>
          <p:nvPr>
            <p:ph type="sldNum" sz="quarter" idx="4"/>
          </p:nvPr>
        </p:nvSpPr>
        <p:spPr/>
        <p:txBody>
          <a:bodyPr/>
          <a:p>
            <a:pPr lvl="0" algn="r" defTabSz="920750"/>
            <a:fld id="{9A0DB2DC-4C9A-4742-B13C-FB6460FD3503}" type="slidenum">
              <a:rPr lang="de-DE" sz="1300" dirty="0"/>
            </a:fld>
            <a:endParaRPr lang="de-DE" sz="1300" dirty="0"/>
          </a:p>
        </p:txBody>
      </p:sp>
      <p:sp>
        <p:nvSpPr>
          <p:cNvPr id="793602" name="幻灯片图像占位符 793601"/>
          <p:cNvSpPr>
            <a:spLocks noTextEdit="1"/>
          </p:cNvSpPr>
          <p:nvPr>
            <p:ph type="sldImg"/>
          </p:nvPr>
        </p:nvSpPr>
        <p:spPr/>
      </p:sp>
      <p:sp>
        <p:nvSpPr>
          <p:cNvPr id="793603" name="文本占位符 793602"/>
          <p:cNvSpPr>
            <a:spLocks noGrp="1"/>
          </p:cNvSpPr>
          <p:nvPr>
            <p:ph type="body" idx="1"/>
          </p:nvPr>
        </p:nvSpPr>
        <p:spPr/>
        <p:txBody>
          <a:bodyPr lIns="92077" tIns="46038" rIns="92077" bIns="46038"/>
          <a:p>
            <a:pPr lvl="0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6375" y="673100"/>
            <a:ext cx="1943100" cy="5422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7075" y="673100"/>
            <a:ext cx="5716657" cy="5422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27075" y="673100"/>
            <a:ext cx="7772400" cy="5422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00380" y="6206490"/>
            <a:ext cx="1581150" cy="456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8545195" y="6263640"/>
            <a:ext cx="59880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fld id="{9A0DB2DC-4C9A-4742-B13C-FB6460FD3503}" type="slidenum">
              <a:rPr lang="zh-CN" altLang="en-US" sz="1200">
                <a:latin typeface="Damascus Regular" panose="00000400000000000000" charset="0"/>
                <a:cs typeface="Damascus Regular" panose="00000400000000000000" charset="0"/>
              </a:rPr>
            </a:fld>
            <a:endParaRPr lang="zh-CN" altLang="en-US" sz="1200">
              <a:latin typeface="Damascus Regular" panose="00000400000000000000" charset="0"/>
              <a:cs typeface="Damascus Regular" panose="00000400000000000000" charset="0"/>
            </a:endParaRPr>
          </a:p>
        </p:txBody>
      </p:sp>
      <p:pic>
        <p:nvPicPr>
          <p:cNvPr id="5" name="图片 4" descr="截屏2024-11-03 20.49.13"/>
          <p:cNvPicPr>
            <a:picLocks noChangeAspect="1"/>
          </p:cNvPicPr>
          <p:nvPr userDrawn="1"/>
        </p:nvPicPr>
        <p:blipFill>
          <a:blip r:embed="rId2"/>
          <a:srcRect b="780"/>
          <a:stretch>
            <a:fillRect/>
          </a:stretch>
        </p:blipFill>
        <p:spPr>
          <a:xfrm>
            <a:off x="698500" y="6206490"/>
            <a:ext cx="1427480" cy="565785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49300" y="1654175"/>
            <a:ext cx="3777361" cy="44418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0839" y="1654175"/>
            <a:ext cx="3777361" cy="44418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919730" y="64046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2134235" y="6216015"/>
            <a:ext cx="58178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Master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Thesis                                                             Yue Hu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00380" y="6206490"/>
            <a:ext cx="1581150" cy="456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8545195" y="6263640"/>
            <a:ext cx="59880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fld id="{9A0DB2DC-4C9A-4742-B13C-FB6460FD3503}" type="slidenum">
              <a:rPr lang="zh-CN" altLang="en-US" sz="1200">
                <a:latin typeface="Damascus Regular" panose="00000400000000000000" charset="0"/>
                <a:cs typeface="Damascus Regular" panose="00000400000000000000" charset="0"/>
              </a:rPr>
            </a:fld>
            <a:endParaRPr lang="zh-CN" altLang="en-US" sz="1200">
              <a:latin typeface="Damascus Regular" panose="00000400000000000000" charset="0"/>
              <a:cs typeface="Damascus Regular" panose="00000400000000000000" charset="0"/>
            </a:endParaRPr>
          </a:p>
        </p:txBody>
      </p:sp>
      <p:pic>
        <p:nvPicPr>
          <p:cNvPr id="5" name="图片 4" descr="截屏2024-11-03 20.49.13"/>
          <p:cNvPicPr>
            <a:picLocks noChangeAspect="1"/>
          </p:cNvPicPr>
          <p:nvPr userDrawn="1"/>
        </p:nvPicPr>
        <p:blipFill>
          <a:blip r:embed="rId2"/>
          <a:srcRect b="780"/>
          <a:stretch>
            <a:fillRect/>
          </a:stretch>
        </p:blipFill>
        <p:spPr>
          <a:xfrm>
            <a:off x="698500" y="6206490"/>
            <a:ext cx="1427480" cy="565785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6375" y="673100"/>
            <a:ext cx="1943100" cy="5422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7075" y="673100"/>
            <a:ext cx="5716657" cy="5422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27075" y="673100"/>
            <a:ext cx="7772400" cy="5422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49300" y="1654175"/>
            <a:ext cx="3777361" cy="44418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0839" y="1654175"/>
            <a:ext cx="3777361" cy="44418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919730" y="64046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2134235" y="6216015"/>
            <a:ext cx="58178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Master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Thesis                                                             Yue Hu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tags" Target="../tags/tag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image" Target="../media/image1.png"/><Relationship Id="rId15" Type="http://schemas.openxmlformats.org/officeDocument/2006/relationships/tags" Target="../tags/tag2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41" name="圆角矩形 1040"/>
          <p:cNvSpPr/>
          <p:nvPr userDrawn="1"/>
        </p:nvSpPr>
        <p:spPr>
          <a:xfrm>
            <a:off x="714375" y="520700"/>
            <a:ext cx="7772400" cy="9271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727075" y="673100"/>
            <a:ext cx="7772400" cy="622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Biology Inspired systems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749300" y="1654175"/>
            <a:ext cx="7708900" cy="4441825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lvl="0"/>
            <a:r>
              <a:rPr lang="en-US" altLang="zh-CN" dirty="0"/>
              <a:t>Biology as source of inspiration</a:t>
            </a:r>
            <a:endParaRPr lang="en-US" altLang="zh-CN" dirty="0"/>
          </a:p>
          <a:p>
            <a:pPr lvl="0"/>
            <a:r>
              <a:rPr lang="en-US" altLang="zh-CN" dirty="0"/>
              <a:t>Classification</a:t>
            </a:r>
            <a:endParaRPr lang="en-US" altLang="zh-CN" dirty="0"/>
          </a:p>
          <a:p>
            <a:pPr lvl="1"/>
            <a:r>
              <a:rPr lang="en-US" altLang="zh-CN" dirty="0"/>
              <a:t>POE model</a:t>
            </a:r>
            <a:endParaRPr lang="en-US" altLang="zh-CN" dirty="0"/>
          </a:p>
          <a:p>
            <a:pPr lvl="2"/>
            <a:r>
              <a:rPr lang="en-US" altLang="zh-CN" dirty="0"/>
              <a:t>Components</a:t>
            </a:r>
            <a:endParaRPr lang="en-US" altLang="zh-CN" dirty="0"/>
          </a:p>
          <a:p>
            <a:pPr lvl="2"/>
            <a:r>
              <a:rPr lang="en-US" altLang="zh-CN" dirty="0"/>
              <a:t>Representation</a:t>
            </a:r>
            <a:endParaRPr lang="en-US" altLang="zh-CN" dirty="0"/>
          </a:p>
          <a:p>
            <a:pPr lvl="1"/>
            <a:r>
              <a:rPr lang="en-US" altLang="zh-CN" dirty="0"/>
              <a:t>Embryonics</a:t>
            </a:r>
            <a:endParaRPr lang="en-US" altLang="zh-CN" dirty="0"/>
          </a:p>
          <a:p>
            <a:pPr lvl="1"/>
            <a:r>
              <a:rPr lang="en-US" altLang="zh-CN" dirty="0"/>
              <a:t>Immunotronics</a:t>
            </a:r>
            <a:endParaRPr lang="en-US" altLang="zh-CN" dirty="0"/>
          </a:p>
          <a:p>
            <a:pPr lvl="1"/>
            <a:r>
              <a:rPr lang="en-US" altLang="zh-CN" dirty="0"/>
              <a:t>Spiking Neural network</a:t>
            </a:r>
            <a:endParaRPr lang="en-US" altLang="zh-CN" dirty="0"/>
          </a:p>
        </p:txBody>
      </p:sp>
      <p:sp>
        <p:nvSpPr>
          <p:cNvPr id="1032" name="直接连接符 1031"/>
          <p:cNvSpPr/>
          <p:nvPr userDrawn="1"/>
        </p:nvSpPr>
        <p:spPr>
          <a:xfrm>
            <a:off x="714375" y="409575"/>
            <a:ext cx="7772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4" name="直接连接符 1033"/>
          <p:cNvSpPr/>
          <p:nvPr userDrawn="1"/>
        </p:nvSpPr>
        <p:spPr>
          <a:xfrm>
            <a:off x="685800" y="6172200"/>
            <a:ext cx="7772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2" name="文本框 1041"/>
          <p:cNvSpPr txBox="1"/>
          <p:nvPr userDrawn="1"/>
        </p:nvSpPr>
        <p:spPr>
          <a:xfrm>
            <a:off x="4041775" y="6286183"/>
            <a:ext cx="3940175" cy="2451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lvl="0">
              <a:spcBef>
                <a:spcPct val="0"/>
              </a:spcBef>
            </a:pPr>
            <a:r>
              <a:rPr lang="en-US" altLang="zh-CN" sz="1000" b="1"/>
              <a:t>                                                </a:t>
            </a:r>
            <a:r>
              <a:rPr lang="en-US" altLang="zh-CN" sz="1000" b="1" dirty="0" err="1"/>
              <a:t>      Kuncup Iswandy</a:t>
            </a:r>
            <a:r>
              <a:rPr lang="en-US" altLang="zh-CN" sz="1000" b="1"/>
              <a:t> and Andreas König </a:t>
            </a:r>
            <a:endParaRPr lang="en-US" altLang="zh-CN" sz="1000" b="1"/>
          </a:p>
        </p:txBody>
      </p:sp>
      <p:pic>
        <p:nvPicPr>
          <p:cNvPr id="1141" name="图片 1140" descr="uniicon-tu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19138" y="6197600"/>
            <a:ext cx="1266825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2" name="图片 1141" descr="HP_logo_klei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969250" y="6194425"/>
            <a:ext cx="487363" cy="47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 userDrawn="1"/>
        </p:nvSpPr>
        <p:spPr>
          <a:xfrm>
            <a:off x="2134235" y="6216015"/>
            <a:ext cx="58178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Master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Thesis                                                             Yue Hu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42</a:t>
            </a:r>
            <a:r>
              <a:rPr lang="zh-CN" altLang="en-US" smtClean="0"/>
              <a:t>4</a:t>
            </a:r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pic>
        <p:nvPicPr>
          <p:cNvPr id="2" name="图片 1" descr="截屏2024-11-03 20.49.13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rcRect b="780"/>
          <a:stretch>
            <a:fillRect/>
          </a:stretch>
        </p:blipFill>
        <p:spPr>
          <a:xfrm>
            <a:off x="698500" y="6206490"/>
            <a:ext cx="1427480" cy="5657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8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41" name="圆角矩形 1040"/>
          <p:cNvSpPr/>
          <p:nvPr userDrawn="1"/>
        </p:nvSpPr>
        <p:spPr>
          <a:xfrm>
            <a:off x="714375" y="520700"/>
            <a:ext cx="7772400" cy="9271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727075" y="673100"/>
            <a:ext cx="7772400" cy="622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Biology Inspired systems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749300" y="1654175"/>
            <a:ext cx="7708900" cy="4441825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lvl="0"/>
            <a:r>
              <a:rPr lang="en-US" altLang="zh-CN" dirty="0"/>
              <a:t>Biology as source of inspiration</a:t>
            </a:r>
            <a:endParaRPr lang="en-US" altLang="zh-CN" dirty="0"/>
          </a:p>
          <a:p>
            <a:pPr lvl="0"/>
            <a:r>
              <a:rPr lang="en-US" altLang="zh-CN" dirty="0"/>
              <a:t>Classification</a:t>
            </a:r>
            <a:endParaRPr lang="en-US" altLang="zh-CN" dirty="0"/>
          </a:p>
          <a:p>
            <a:pPr lvl="1"/>
            <a:r>
              <a:rPr lang="en-US" altLang="zh-CN" dirty="0"/>
              <a:t>POE model</a:t>
            </a:r>
            <a:endParaRPr lang="en-US" altLang="zh-CN" dirty="0"/>
          </a:p>
          <a:p>
            <a:pPr lvl="2"/>
            <a:r>
              <a:rPr lang="en-US" altLang="zh-CN" dirty="0"/>
              <a:t>Components</a:t>
            </a:r>
            <a:endParaRPr lang="en-US" altLang="zh-CN" dirty="0"/>
          </a:p>
          <a:p>
            <a:pPr lvl="2"/>
            <a:r>
              <a:rPr lang="en-US" altLang="zh-CN" dirty="0"/>
              <a:t>Representation</a:t>
            </a:r>
            <a:endParaRPr lang="en-US" altLang="zh-CN" dirty="0"/>
          </a:p>
          <a:p>
            <a:pPr lvl="1"/>
            <a:r>
              <a:rPr lang="en-US" altLang="zh-CN" dirty="0"/>
              <a:t>Embryonics</a:t>
            </a:r>
            <a:endParaRPr lang="en-US" altLang="zh-CN" dirty="0"/>
          </a:p>
          <a:p>
            <a:pPr lvl="1"/>
            <a:r>
              <a:rPr lang="en-US" altLang="zh-CN" dirty="0"/>
              <a:t>Immunotronics</a:t>
            </a:r>
            <a:endParaRPr lang="en-US" altLang="zh-CN" dirty="0"/>
          </a:p>
          <a:p>
            <a:pPr lvl="1"/>
            <a:r>
              <a:rPr lang="en-US" altLang="zh-CN" dirty="0"/>
              <a:t>Spiking Neural network</a:t>
            </a:r>
            <a:endParaRPr lang="en-US" altLang="zh-CN" dirty="0"/>
          </a:p>
        </p:txBody>
      </p:sp>
      <p:sp>
        <p:nvSpPr>
          <p:cNvPr id="1032" name="直接连接符 1031"/>
          <p:cNvSpPr/>
          <p:nvPr userDrawn="1"/>
        </p:nvSpPr>
        <p:spPr>
          <a:xfrm>
            <a:off x="714375" y="409575"/>
            <a:ext cx="7772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4" name="直接连接符 1033"/>
          <p:cNvSpPr/>
          <p:nvPr userDrawn="1"/>
        </p:nvSpPr>
        <p:spPr>
          <a:xfrm>
            <a:off x="685800" y="6172200"/>
            <a:ext cx="7772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2" name="文本框 1041"/>
          <p:cNvSpPr txBox="1"/>
          <p:nvPr userDrawn="1"/>
        </p:nvSpPr>
        <p:spPr>
          <a:xfrm>
            <a:off x="4041775" y="6286183"/>
            <a:ext cx="3940175" cy="2451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lvl="0">
              <a:spcBef>
                <a:spcPct val="0"/>
              </a:spcBef>
            </a:pPr>
            <a:r>
              <a:rPr lang="en-US" altLang="zh-CN" sz="1000" b="1"/>
              <a:t>                                                </a:t>
            </a:r>
            <a:r>
              <a:rPr lang="en-US" altLang="zh-CN" sz="1000" b="1" dirty="0" err="1"/>
              <a:t>      Kuncup Iswandy</a:t>
            </a:r>
            <a:r>
              <a:rPr lang="en-US" altLang="zh-CN" sz="1000" b="1"/>
              <a:t> and Andreas König </a:t>
            </a:r>
            <a:endParaRPr lang="en-US" altLang="zh-CN" sz="1000" b="1"/>
          </a:p>
        </p:txBody>
      </p:sp>
      <p:pic>
        <p:nvPicPr>
          <p:cNvPr id="1141" name="图片 1140" descr="uniicon-tu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19138" y="6197600"/>
            <a:ext cx="1266825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2" name="图片 1141" descr="HP_logo_klein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969250" y="6194425"/>
            <a:ext cx="487363" cy="47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 userDrawn="1"/>
        </p:nvSpPr>
        <p:spPr>
          <a:xfrm>
            <a:off x="2134235" y="6216015"/>
            <a:ext cx="58178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Master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Thesis                                                             Yue Hu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42</a:t>
            </a:r>
            <a:r>
              <a:rPr lang="zh-CN" altLang="en-US" smtClean="0"/>
              <a:t>4</a:t>
            </a:r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pic>
        <p:nvPicPr>
          <p:cNvPr id="2" name="图片 1" descr="截屏2024-11-03 20.49.13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rcRect b="780"/>
          <a:stretch>
            <a:fillRect/>
          </a:stretch>
        </p:blipFill>
        <p:spPr>
          <a:xfrm>
            <a:off x="698500" y="6206490"/>
            <a:ext cx="1427480" cy="5657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8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4.xml"/><Relationship Id="rId5" Type="http://schemas.openxmlformats.org/officeDocument/2006/relationships/slide" Target="slide31.xml"/><Relationship Id="rId4" Type="http://schemas.openxmlformats.org/officeDocument/2006/relationships/slide" Target="slide30.xml"/><Relationship Id="rId3" Type="http://schemas.openxmlformats.org/officeDocument/2006/relationships/slide" Target="slide29.xml"/><Relationship Id="rId2" Type="http://schemas.openxmlformats.org/officeDocument/2006/relationships/slide" Target="slide28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5.xml"/><Relationship Id="rId6" Type="http://schemas.openxmlformats.org/officeDocument/2006/relationships/slide" Target="slide36.xml"/><Relationship Id="rId5" Type="http://schemas.openxmlformats.org/officeDocument/2006/relationships/slide" Target="slide35.xml"/><Relationship Id="rId4" Type="http://schemas.openxmlformats.org/officeDocument/2006/relationships/slide" Target="slide34.xml"/><Relationship Id="rId3" Type="http://schemas.openxmlformats.org/officeDocument/2006/relationships/slide" Target="slide33.xml"/><Relationship Id="rId2" Type="http://schemas.openxmlformats.org/officeDocument/2006/relationships/slide" Target="slide3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slide" Target="slide8.xml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slide" Target="slide8.xml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slide" Target="slide8.xml"/><Relationship Id="rId1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slide" Target="slide9.xml"/><Relationship Id="rId1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slide" Target="slide9.xml"/><Relationship Id="rId1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slide" Target="slide9.xml"/><Relationship Id="rId1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slide" Target="slide9.xml"/><Relationship Id="rId1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1.xml"/><Relationship Id="rId1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1.xml"/><Relationship Id="rId1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1.xml"/><Relationship Id="rId1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1.xml"/><Relationship Id="rId1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1.xml"/><Relationship Id="rId1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slide" Target="slide23.xml"/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.xml"/><Relationship Id="rId5" Type="http://schemas.openxmlformats.org/officeDocument/2006/relationships/slide" Target="slide27.xml"/><Relationship Id="rId4" Type="http://schemas.openxmlformats.org/officeDocument/2006/relationships/slide" Target="slide26.xml"/><Relationship Id="rId3" Type="http://schemas.openxmlformats.org/officeDocument/2006/relationships/slide" Target="slide25.xml"/><Relationship Id="rId2" Type="http://schemas.openxmlformats.org/officeDocument/2006/relationships/slide" Target="slide24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8754" name="标题 458753"/>
          <p:cNvSpPr>
            <a:spLocks noGrp="1"/>
          </p:cNvSpPr>
          <p:nvPr>
            <p:ph type="title"/>
          </p:nvPr>
        </p:nvSpPr>
        <p:spPr>
          <a:xfrm>
            <a:off x="1797050" y="660400"/>
            <a:ext cx="6429375" cy="622300"/>
          </a:xfrm>
        </p:spPr>
        <p:txBody>
          <a:bodyPr anchor="ctr" anchorCtr="0"/>
          <a:p>
            <a:pPr>
              <a:lnSpc>
                <a:spcPct val="90000"/>
              </a:lnSpc>
            </a:pPr>
            <a:r>
              <a:rPr lang="en-US" altLang="zh-CN" sz="2000">
                <a:solidFill>
                  <a:schemeClr val="tx1"/>
                </a:solidFill>
                <a:latin typeface="Arial" panose="020B0704020202020204" pitchFamily="34" charset="0"/>
              </a:rPr>
              <a:t>Institute of </a:t>
            </a:r>
            <a:br>
              <a:rPr lang="en-US" altLang="zh-CN" sz="2000">
                <a:solidFill>
                  <a:schemeClr val="tx1"/>
                </a:solidFill>
                <a:latin typeface="Arial" panose="020B0704020202020204" pitchFamily="34" charset="0"/>
              </a:rPr>
            </a:br>
            <a:r>
              <a:rPr lang="en-US" altLang="zh-CN" sz="2400">
                <a:solidFill>
                  <a:schemeClr val="tx1"/>
                </a:solidFill>
                <a:latin typeface="Arial" panose="020B0704020202020204" pitchFamily="34" charset="0"/>
              </a:rPr>
              <a:t>Cognitive</a:t>
            </a:r>
            <a:r>
              <a:rPr lang="en-US" altLang="zh-CN" sz="2000">
                <a:solidFill>
                  <a:schemeClr val="tx1"/>
                </a:solidFill>
                <a:latin typeface="Arial" panose="020B0704020202020204" pitchFamily="34" charset="0"/>
              </a:rPr>
              <a:t> </a:t>
            </a:r>
            <a:r>
              <a:rPr lang="en-US" altLang="zh-CN" sz="2400" err="1">
                <a:solidFill>
                  <a:schemeClr val="tx1"/>
                </a:solidFill>
                <a:latin typeface="Arial" panose="020B0704020202020204" pitchFamily="34" charset="0"/>
              </a:rPr>
              <a:t>Integrated</a:t>
            </a:r>
            <a:r>
              <a:rPr lang="en-US" altLang="zh-CN" sz="2400">
                <a:solidFill>
                  <a:schemeClr val="tx1"/>
                </a:solidFill>
                <a:latin typeface="Arial" panose="020B0704020202020204" pitchFamily="34" charset="0"/>
              </a:rPr>
              <a:t> Sensor Systems</a:t>
            </a:r>
            <a:br>
              <a:rPr lang="en-US" altLang="zh-CN" sz="2400">
                <a:solidFill>
                  <a:schemeClr val="tx1"/>
                </a:solidFill>
                <a:latin typeface="Arial" panose="020B0704020202020204" pitchFamily="34" charset="0"/>
              </a:rPr>
            </a:br>
            <a:br>
              <a:rPr lang="en-US" altLang="zh-CN" sz="500">
                <a:solidFill>
                  <a:schemeClr val="tx1"/>
                </a:solidFill>
                <a:latin typeface="Arial" panose="020B070402020202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Arial" panose="020B0704020202020204" pitchFamily="34" charset="0"/>
              </a:rPr>
              <a:t>Department of </a:t>
            </a:r>
            <a:r>
              <a:rPr lang="en-US" altLang="zh-CN" sz="1200" err="1">
                <a:solidFill>
                  <a:schemeClr val="tx1"/>
                </a:solidFill>
                <a:latin typeface="Arial" panose="020B0704020202020204" pitchFamily="34" charset="0"/>
              </a:rPr>
              <a:t>Electrical</a:t>
            </a:r>
            <a:r>
              <a:rPr lang="en-US" altLang="zh-CN" sz="1200">
                <a:solidFill>
                  <a:schemeClr val="tx1"/>
                </a:solidFill>
                <a:latin typeface="Arial" panose="020B0704020202020204" pitchFamily="34" charset="0"/>
              </a:rPr>
              <a:t> and Computer Engineering</a:t>
            </a:r>
            <a:endParaRPr lang="en-US" altLang="zh-CN" sz="1200">
              <a:latin typeface="Arial" panose="020B0704020202020204" pitchFamily="34" charset="0"/>
            </a:endParaRPr>
          </a:p>
        </p:txBody>
      </p:sp>
      <p:pic>
        <p:nvPicPr>
          <p:cNvPr id="458755" name="图片 458754" descr="HP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0" y="555625"/>
            <a:ext cx="928688" cy="903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8758" name="文本框 458757"/>
          <p:cNvSpPr txBox="1"/>
          <p:nvPr/>
        </p:nvSpPr>
        <p:spPr>
          <a:xfrm>
            <a:off x="746125" y="2516188"/>
            <a:ext cx="7747000" cy="24904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 algn="ctr"/>
            <a:r>
              <a:rPr sz="2400" b="1" dirty="0">
                <a:latin typeface="Arial" panose="020B0704020202020204" pitchFamily="34" charset="0"/>
              </a:rPr>
              <a:t>Advanced Calibration Techniques for TMR Sensor Angle Measurement</a:t>
            </a:r>
            <a:endParaRPr sz="2400" b="1" dirty="0">
              <a:latin typeface="Arial" panose="020B0704020202020204" pitchFamily="34" charset="0"/>
            </a:endParaRPr>
          </a:p>
          <a:p>
            <a:pPr marL="342900" indent="-342900" algn="ctr"/>
            <a:r>
              <a:rPr lang="en-US" altLang="tr-TR" sz="1800" dirty="0">
                <a:latin typeface="Arial" panose="020B0704020202020204" pitchFamily="34" charset="0"/>
              </a:rPr>
              <a:t>Master Thesis, 8 Nov 2024</a:t>
            </a:r>
            <a:endParaRPr lang="en-US" altLang="tr-TR" sz="1800" dirty="0">
              <a:latin typeface="Arial" panose="020B0704020202020204" pitchFamily="34" charset="0"/>
            </a:endParaRPr>
          </a:p>
          <a:p>
            <a:pPr marL="342900" indent="-342900" algn="ctr"/>
            <a:r>
              <a:rPr lang="en-US" altLang="tr-TR" i="1" dirty="0">
                <a:solidFill>
                  <a:schemeClr val="accent2"/>
                </a:solidFill>
                <a:latin typeface="Arial" panose="020B0704020202020204" pitchFamily="34" charset="0"/>
              </a:rPr>
              <a:t>Yue Hu</a:t>
            </a:r>
            <a:endParaRPr lang="tr-TR" altLang="zh-CN" sz="800" i="1" dirty="0">
              <a:solidFill>
                <a:schemeClr val="accent2"/>
              </a:solidFill>
              <a:latin typeface="Arial" panose="020B0704020202020204" pitchFamily="34" charset="0"/>
            </a:endParaRPr>
          </a:p>
          <a:p>
            <a:pPr marL="342900" indent="-342900" algn="ctr"/>
            <a:endParaRPr lang="tr-TR" altLang="zh-CN" i="1" dirty="0">
              <a:solidFill>
                <a:schemeClr val="accent2"/>
              </a:solidFill>
              <a:latin typeface="Arial" panose="020B0704020202020204" pitchFamily="34" charset="0"/>
            </a:endParaRPr>
          </a:p>
          <a:p>
            <a:pPr marL="342900" indent="-342900" algn="ctr"/>
            <a:endParaRPr lang="tr-TR" altLang="zh-CN" i="1" dirty="0">
              <a:solidFill>
                <a:schemeClr val="accent2"/>
              </a:solidFill>
              <a:latin typeface="Arial" panose="020B0704020202020204" pitchFamily="34" charset="0"/>
            </a:endParaRPr>
          </a:p>
          <a:p>
            <a:pPr marL="342900" indent="-342900" algn="ctr"/>
            <a:r>
              <a:t>Supervisor: Msc. Elena Gerken, Prof. Dr.-Ing. Andreas König</a:t>
            </a:r>
          </a:p>
        </p:txBody>
      </p:sp>
      <p:sp>
        <p:nvSpPr>
          <p:cNvPr id="458760" name="文本框 458759"/>
          <p:cNvSpPr txBox="1"/>
          <p:nvPr/>
        </p:nvSpPr>
        <p:spPr>
          <a:xfrm>
            <a:off x="1125538" y="3608388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marL="342900" indent="-342900"/>
            <a:endParaRPr lang="en-US" altLang="x-none" sz="2400" dirty="0"/>
          </a:p>
        </p:txBody>
      </p:sp>
      <p:pic>
        <p:nvPicPr>
          <p:cNvPr id="2" name="图片 1" descr="截屏2024-11-03 20.49-Photoro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36905"/>
            <a:ext cx="1617980" cy="6457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Ellipse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Fitting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Ellipse Fitting"/>
          <p:cNvPicPr>
            <a:picLocks noChangeAspect="1"/>
          </p:cNvPicPr>
          <p:nvPr/>
        </p:nvPicPr>
        <p:blipFill>
          <a:blip r:embed="rId1"/>
          <a:srcRect l="986" t="2879" r="1840" b="10480"/>
          <a:stretch>
            <a:fillRect/>
          </a:stretch>
        </p:blipFill>
        <p:spPr>
          <a:xfrm>
            <a:off x="90170" y="1512570"/>
            <a:ext cx="8885555" cy="4241800"/>
          </a:xfrm>
          <a:prstGeom prst="rect">
            <a:avLst/>
          </a:prstGeom>
        </p:spPr>
      </p:pic>
      <p:sp>
        <p:nvSpPr>
          <p:cNvPr id="2" name="矩形 1">
            <a:hlinkClick r:id="rId2" action="ppaction://hlinksldjump"/>
          </p:cNvPr>
          <p:cNvSpPr/>
          <p:nvPr/>
        </p:nvSpPr>
        <p:spPr>
          <a:xfrm>
            <a:off x="1794510" y="3392170"/>
            <a:ext cx="1409065" cy="62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3529330" y="3476625"/>
            <a:ext cx="1361440" cy="56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5215890" y="3319780"/>
            <a:ext cx="132524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>
            <a:hlinkClick r:id="rId5" action="ppaction://hlinksldjump"/>
          </p:cNvPr>
          <p:cNvSpPr/>
          <p:nvPr/>
        </p:nvSpPr>
        <p:spPr>
          <a:xfrm>
            <a:off x="6866255" y="3331845"/>
            <a:ext cx="151828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163320" y="3582670"/>
            <a:ext cx="7213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[16][43]</a:t>
            </a:r>
            <a:endParaRPr lang="en-US" altLang="zh-CN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CNN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CNN "/>
          <p:cNvPicPr>
            <a:picLocks noChangeAspect="1"/>
          </p:cNvPicPr>
          <p:nvPr/>
        </p:nvPicPr>
        <p:blipFill>
          <a:blip r:embed="rId1"/>
          <a:srcRect t="4250" r="580" b="14813"/>
          <a:stretch>
            <a:fillRect/>
          </a:stretch>
        </p:blipFill>
        <p:spPr>
          <a:xfrm>
            <a:off x="0" y="1911350"/>
            <a:ext cx="9144000" cy="2463800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999490" y="2922270"/>
            <a:ext cx="1180465" cy="43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372360" y="2946400"/>
            <a:ext cx="1325245" cy="43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4023360" y="2898140"/>
            <a:ext cx="102362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>
            <a:hlinkClick r:id="rId5" action="ppaction://hlinksldjump"/>
          </p:cNvPr>
          <p:cNvSpPr/>
          <p:nvPr/>
        </p:nvSpPr>
        <p:spPr>
          <a:xfrm>
            <a:off x="5300345" y="2886075"/>
            <a:ext cx="1059815" cy="48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>
            <a:hlinkClick r:id="rId6" action="ppaction://hlinksldjump"/>
          </p:cNvPr>
          <p:cNvSpPr/>
          <p:nvPr/>
        </p:nvSpPr>
        <p:spPr>
          <a:xfrm>
            <a:off x="6565265" y="2814320"/>
            <a:ext cx="1216660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44500" y="3020695"/>
            <a:ext cx="7213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[21]</a:t>
            </a:r>
            <a:endParaRPr lang="en-US" altLang="zh-CN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Results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404040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875" y="2108835"/>
            <a:ext cx="3790315" cy="1663065"/>
          </a:xfrm>
          <a:prstGeom prst="rect">
            <a:avLst/>
          </a:prstGeom>
        </p:spPr>
      </p:pic>
      <p:pic>
        <p:nvPicPr>
          <p:cNvPr id="3" name="图片 2" descr="404070b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90" y="2108835"/>
            <a:ext cx="3709035" cy="1661795"/>
          </a:xfrm>
          <a:prstGeom prst="rect">
            <a:avLst/>
          </a:prstGeom>
        </p:spPr>
      </p:pic>
      <p:pic>
        <p:nvPicPr>
          <p:cNvPr id="4" name="图片 3" descr="602050backe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5" y="4231005"/>
            <a:ext cx="3745865" cy="1663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875" y="3770630"/>
            <a:ext cx="363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1: </a:t>
            </a:r>
            <a:r>
              <a:rPr lang="zh-CN" altLang="en-US" sz="1200"/>
              <a:t>Multi-point Calibration for Dataset x40_y40_z40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867275" y="3771900"/>
            <a:ext cx="363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2: </a:t>
            </a:r>
            <a:r>
              <a:rPr lang="zh-CN" altLang="en-US" sz="1200"/>
              <a:t>Multi-point Calibration for Dataset x40_y40_z</a:t>
            </a:r>
            <a:r>
              <a:rPr lang="en-US" altLang="zh-CN" sz="1200"/>
              <a:t>7</a:t>
            </a:r>
            <a:r>
              <a:rPr lang="zh-CN" altLang="en-US" sz="1200"/>
              <a:t>0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003935" y="5894070"/>
            <a:ext cx="39744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3: </a:t>
            </a:r>
            <a:r>
              <a:rPr lang="zh-CN" altLang="en-US" sz="1200"/>
              <a:t>Multi-point Calibration for Dataset x</a:t>
            </a:r>
            <a:r>
              <a:rPr lang="en-US" altLang="zh-CN" sz="1200"/>
              <a:t>6</a:t>
            </a:r>
            <a:r>
              <a:rPr lang="zh-CN" altLang="en-US" sz="1200"/>
              <a:t>0_y</a:t>
            </a:r>
            <a:r>
              <a:rPr lang="en-US" altLang="zh-CN" sz="1200"/>
              <a:t>2</a:t>
            </a:r>
            <a:r>
              <a:rPr lang="zh-CN" altLang="en-US" sz="1200"/>
              <a:t>0_z</a:t>
            </a:r>
            <a:r>
              <a:rPr lang="en-US" altLang="zh-CN" sz="1200"/>
              <a:t>5</a:t>
            </a:r>
            <a:r>
              <a:rPr lang="zh-CN" altLang="en-US" sz="1200"/>
              <a:t>0</a:t>
            </a:r>
            <a:endParaRPr lang="zh-CN" altLang="en-US" sz="1200"/>
          </a:p>
        </p:txBody>
      </p:sp>
      <p:pic>
        <p:nvPicPr>
          <p:cNvPr id="8" name="图片 7" descr="截屏2024-11-07 16.29.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750" y="2198370"/>
            <a:ext cx="898525" cy="428625"/>
          </a:xfrm>
          <a:prstGeom prst="rect">
            <a:avLst/>
          </a:prstGeom>
        </p:spPr>
      </p:pic>
      <p:pic>
        <p:nvPicPr>
          <p:cNvPr id="9" name="图片 8" descr="截屏2024-11-07 16.29.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30345" y="4303395"/>
            <a:ext cx="898525" cy="428625"/>
          </a:xfrm>
          <a:prstGeom prst="rect">
            <a:avLst/>
          </a:prstGeom>
        </p:spPr>
      </p:pic>
      <p:pic>
        <p:nvPicPr>
          <p:cNvPr id="10" name="图片 9" descr="截屏2024-11-07 16.29.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73975" y="2198370"/>
            <a:ext cx="91948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Results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404040ellips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95" y="2211705"/>
            <a:ext cx="2464435" cy="2433320"/>
          </a:xfrm>
          <a:prstGeom prst="rect">
            <a:avLst/>
          </a:prstGeom>
        </p:spPr>
      </p:pic>
      <p:pic>
        <p:nvPicPr>
          <p:cNvPr id="3" name="图片 2" descr="404070ellip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2211705"/>
            <a:ext cx="2730500" cy="2433955"/>
          </a:xfrm>
          <a:prstGeom prst="rect">
            <a:avLst/>
          </a:prstGeom>
        </p:spPr>
      </p:pic>
      <p:pic>
        <p:nvPicPr>
          <p:cNvPr id="4" name="图片 3" descr="602050ellips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2280285"/>
            <a:ext cx="2527935" cy="2433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59500" y="4791710"/>
            <a:ext cx="2730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6: </a:t>
            </a:r>
            <a:r>
              <a:rPr lang="zh-CN" altLang="en-US" sz="1200"/>
              <a:t>Fitting Ellipse for Dataset x60_y20_z50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324225" y="4791710"/>
            <a:ext cx="2730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5: </a:t>
            </a:r>
            <a:r>
              <a:rPr lang="zh-CN" altLang="en-US" sz="1200"/>
              <a:t>Fitting Ellipse for Dataset x</a:t>
            </a:r>
            <a:r>
              <a:rPr lang="en-US" altLang="zh-CN" sz="1200"/>
              <a:t>4</a:t>
            </a:r>
            <a:r>
              <a:rPr lang="zh-CN" altLang="en-US" sz="1200"/>
              <a:t>0_y</a:t>
            </a:r>
            <a:r>
              <a:rPr lang="en-US" altLang="zh-CN" sz="1200"/>
              <a:t>4</a:t>
            </a:r>
            <a:r>
              <a:rPr lang="zh-CN" altLang="en-US" sz="1200"/>
              <a:t>0_z</a:t>
            </a:r>
            <a:r>
              <a:rPr lang="en-US" altLang="zh-CN" sz="1200"/>
              <a:t>7</a:t>
            </a:r>
            <a:r>
              <a:rPr lang="zh-CN" altLang="en-US" sz="1200"/>
              <a:t>0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98145" y="4791710"/>
            <a:ext cx="2730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4: </a:t>
            </a:r>
            <a:r>
              <a:rPr lang="zh-CN" altLang="en-US" sz="1200"/>
              <a:t>Fitting Ellipse for Dataset x</a:t>
            </a:r>
            <a:r>
              <a:rPr lang="en-US" altLang="zh-CN" sz="1200"/>
              <a:t>4</a:t>
            </a:r>
            <a:r>
              <a:rPr lang="zh-CN" altLang="en-US" sz="1200"/>
              <a:t>0_y</a:t>
            </a:r>
            <a:r>
              <a:rPr lang="en-US" altLang="zh-CN" sz="1200"/>
              <a:t>4</a:t>
            </a:r>
            <a:r>
              <a:rPr lang="zh-CN" altLang="en-US" sz="1200"/>
              <a:t>0_z</a:t>
            </a:r>
            <a:r>
              <a:rPr lang="en-US" altLang="zh-CN" sz="1200"/>
              <a:t>4</a:t>
            </a:r>
            <a:r>
              <a:rPr lang="zh-CN" altLang="en-US" sz="1200"/>
              <a:t>0</a:t>
            </a:r>
            <a:endParaRPr lang="zh-CN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Results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404040compa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1466850"/>
            <a:ext cx="4711065" cy="2360930"/>
          </a:xfrm>
          <a:prstGeom prst="rect">
            <a:avLst/>
          </a:prstGeom>
        </p:spPr>
      </p:pic>
      <p:pic>
        <p:nvPicPr>
          <p:cNvPr id="3" name="图片 2" descr="404070compa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905" y="1466850"/>
            <a:ext cx="4697095" cy="2339340"/>
          </a:xfrm>
          <a:prstGeom prst="rect">
            <a:avLst/>
          </a:prstGeom>
        </p:spPr>
      </p:pic>
      <p:pic>
        <p:nvPicPr>
          <p:cNvPr id="4" name="图片 3" descr="602050compa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27780"/>
            <a:ext cx="4711700" cy="2339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3600" y="4490085"/>
            <a:ext cx="3390900" cy="193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7:</a:t>
            </a:r>
            <a:endParaRPr lang="en-US" altLang="zh-CN" sz="1200"/>
          </a:p>
          <a:p>
            <a:r>
              <a:rPr lang="en-US" altLang="zh-CN" sz="1200"/>
              <a:t>(a) </a:t>
            </a:r>
            <a:r>
              <a:rPr lang="zh-CN" altLang="en-US" sz="1200"/>
              <a:t>Comparison of Different Calibration Methods for Dataset x</a:t>
            </a:r>
            <a:r>
              <a:rPr lang="en-US" altLang="zh-CN" sz="1200"/>
              <a:t>4</a:t>
            </a:r>
            <a:r>
              <a:rPr lang="zh-CN" altLang="en-US" sz="1200"/>
              <a:t>0_y</a:t>
            </a:r>
            <a:r>
              <a:rPr lang="en-US" altLang="zh-CN" sz="1200"/>
              <a:t>4</a:t>
            </a:r>
            <a:r>
              <a:rPr lang="zh-CN" altLang="en-US" sz="1200"/>
              <a:t>0_z</a:t>
            </a:r>
            <a:r>
              <a:rPr lang="en-US" altLang="zh-CN" sz="1200"/>
              <a:t>4</a:t>
            </a:r>
            <a:r>
              <a:rPr lang="zh-CN" altLang="en-US" sz="1200"/>
              <a:t>0</a:t>
            </a:r>
            <a:r>
              <a:rPr lang="en-US" altLang="zh-CN" sz="1200"/>
              <a:t> </a:t>
            </a:r>
            <a:endParaRPr lang="en-US" altLang="zh-CN" sz="1200"/>
          </a:p>
          <a:p>
            <a:r>
              <a:rPr lang="en-US" altLang="zh-CN" sz="1200"/>
              <a:t>(b) </a:t>
            </a:r>
            <a:r>
              <a:rPr lang="zh-CN" altLang="en-US" sz="1200">
                <a:sym typeface="+mn-ea"/>
              </a:rPr>
              <a:t>Comparison of Different Calibration Methods for Dataset x</a:t>
            </a:r>
            <a:r>
              <a:rPr lang="en-US" altLang="zh-CN" sz="1200">
                <a:sym typeface="+mn-ea"/>
              </a:rPr>
              <a:t>4</a:t>
            </a:r>
            <a:r>
              <a:rPr lang="zh-CN" altLang="en-US" sz="1200">
                <a:sym typeface="+mn-ea"/>
              </a:rPr>
              <a:t>0_y</a:t>
            </a:r>
            <a:r>
              <a:rPr lang="en-US" altLang="zh-CN" sz="1200">
                <a:sym typeface="+mn-ea"/>
              </a:rPr>
              <a:t>4</a:t>
            </a:r>
            <a:r>
              <a:rPr lang="zh-CN" altLang="en-US" sz="1200">
                <a:sym typeface="+mn-ea"/>
              </a:rPr>
              <a:t>0_z</a:t>
            </a:r>
            <a:r>
              <a:rPr lang="en-US" altLang="zh-CN" sz="1200">
                <a:sym typeface="+mn-ea"/>
              </a:rPr>
              <a:t>70</a:t>
            </a:r>
            <a:endParaRPr lang="en-US" altLang="zh-CN" sz="1200">
              <a:sym typeface="+mn-ea"/>
            </a:endParaRPr>
          </a:p>
          <a:p>
            <a:r>
              <a:rPr lang="en-US" altLang="zh-CN" sz="1200">
                <a:sym typeface="+mn-ea"/>
              </a:rPr>
              <a:t>(c) </a:t>
            </a:r>
            <a:r>
              <a:rPr lang="zh-CN" altLang="en-US" sz="1200">
                <a:sym typeface="+mn-ea"/>
              </a:rPr>
              <a:t>Comparison of Different Calibration Methods for Dataset x</a:t>
            </a:r>
            <a:r>
              <a:rPr lang="en-US" altLang="zh-CN" sz="1200">
                <a:sym typeface="+mn-ea"/>
              </a:rPr>
              <a:t>60</a:t>
            </a:r>
            <a:r>
              <a:rPr lang="zh-CN" altLang="en-US" sz="1200">
                <a:sym typeface="+mn-ea"/>
              </a:rPr>
              <a:t>_y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0_z</a:t>
            </a:r>
            <a:r>
              <a:rPr lang="en-US" altLang="zh-CN" sz="1200">
                <a:sym typeface="+mn-ea"/>
              </a:rPr>
              <a:t>5</a:t>
            </a:r>
            <a:r>
              <a:rPr lang="zh-CN" altLang="en-US" sz="1200">
                <a:sym typeface="+mn-ea"/>
              </a:rPr>
              <a:t>0</a:t>
            </a:r>
            <a:r>
              <a:rPr lang="en-US" altLang="zh-CN" sz="1200">
                <a:sym typeface="+mn-ea"/>
              </a:rPr>
              <a:t> </a:t>
            </a:r>
            <a:endParaRPr lang="en-US" altLang="zh-CN" sz="1200"/>
          </a:p>
          <a:p>
            <a:endParaRPr lang="en-US" altLang="zh-CN" sz="1200"/>
          </a:p>
          <a:p>
            <a:endParaRPr lang="en-US" altLang="zh-CN" sz="1200"/>
          </a:p>
        </p:txBody>
      </p:sp>
      <p:sp>
        <p:nvSpPr>
          <p:cNvPr id="7" name="文本框 6"/>
          <p:cNvSpPr txBox="1"/>
          <p:nvPr/>
        </p:nvSpPr>
        <p:spPr>
          <a:xfrm>
            <a:off x="2530475" y="3673475"/>
            <a:ext cx="5334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(a)</a:t>
            </a:r>
            <a:endParaRPr lang="en-US" altLang="zh-CN" sz="1200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200775" y="3806190"/>
            <a:ext cx="5334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(b)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997075" y="5891530"/>
            <a:ext cx="5334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(c)</a:t>
            </a:r>
            <a:endParaRPr lang="en-US" altLang="zh-CN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Results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402065FS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1488440"/>
            <a:ext cx="3093720" cy="2119630"/>
          </a:xfrm>
          <a:prstGeom prst="rect">
            <a:avLst/>
          </a:prstGeom>
        </p:spPr>
      </p:pic>
      <p:pic>
        <p:nvPicPr>
          <p:cNvPr id="4" name="图片 3" descr="4020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5" y="1488440"/>
            <a:ext cx="3030855" cy="2058670"/>
          </a:xfrm>
          <a:prstGeom prst="rect">
            <a:avLst/>
          </a:prstGeom>
        </p:spPr>
      </p:pic>
      <p:pic>
        <p:nvPicPr>
          <p:cNvPr id="5" name="图片 4" descr="404070fi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488440"/>
            <a:ext cx="3132455" cy="2005965"/>
          </a:xfrm>
          <a:prstGeom prst="rect">
            <a:avLst/>
          </a:prstGeom>
        </p:spPr>
      </p:pic>
      <p:pic>
        <p:nvPicPr>
          <p:cNvPr id="6" name="图片 5" descr="402065fittingerro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7110"/>
            <a:ext cx="3070860" cy="2221865"/>
          </a:xfrm>
          <a:prstGeom prst="rect">
            <a:avLst/>
          </a:prstGeom>
        </p:spPr>
      </p:pic>
      <p:pic>
        <p:nvPicPr>
          <p:cNvPr id="7" name="图片 6" descr="402070err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880" y="3547110"/>
            <a:ext cx="3124200" cy="2222500"/>
          </a:xfrm>
          <a:prstGeom prst="rect">
            <a:avLst/>
          </a:prstGeom>
        </p:spPr>
      </p:pic>
      <p:pic>
        <p:nvPicPr>
          <p:cNvPr id="8" name="图片 7" descr="404070erro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915" y="3547110"/>
            <a:ext cx="3093720" cy="21824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5729605"/>
            <a:ext cx="3260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Figure 8: </a:t>
            </a:r>
            <a:r>
              <a:rPr sz="1200"/>
              <a:t>FS Fitting Curve (Top) and FS Fitting Error Curve (Bottom) for Dataset x40_y20_z65</a:t>
            </a:r>
            <a:endParaRPr sz="1200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070860" y="5742305"/>
            <a:ext cx="3260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Figure 9: </a:t>
            </a:r>
            <a:r>
              <a:rPr sz="1200"/>
              <a:t>FS Fitting Curve (Top) and FS Fitting Error Curve (Bottom) for Dataset x40_y20_z</a:t>
            </a:r>
            <a:r>
              <a:rPr lang="en-US" sz="1200"/>
              <a:t>70</a:t>
            </a:r>
            <a:endParaRPr lang="en-US" sz="1200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101080" y="5729605"/>
            <a:ext cx="3260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Figure 10: </a:t>
            </a:r>
            <a:r>
              <a:rPr sz="1200"/>
              <a:t>FS Fitting Curve (Top) and FS Fitting Error Curve (Bottom) for Dataset x40_y</a:t>
            </a:r>
            <a:r>
              <a:rPr lang="en-US" sz="1200"/>
              <a:t>4</a:t>
            </a:r>
            <a:r>
              <a:rPr sz="1200"/>
              <a:t>0_z</a:t>
            </a:r>
            <a:r>
              <a:rPr lang="en-US" sz="1200"/>
              <a:t>70</a:t>
            </a:r>
            <a:endParaRPr lang="en-US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Results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402065errorcompa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1763395"/>
            <a:ext cx="4380230" cy="1792605"/>
          </a:xfrm>
          <a:prstGeom prst="rect">
            <a:avLst/>
          </a:prstGeom>
        </p:spPr>
      </p:pic>
      <p:pic>
        <p:nvPicPr>
          <p:cNvPr id="9" name="图片 8" descr="402070error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1852930"/>
            <a:ext cx="4589145" cy="1703070"/>
          </a:xfrm>
          <a:prstGeom prst="rect">
            <a:avLst/>
          </a:prstGeom>
        </p:spPr>
      </p:pic>
      <p:pic>
        <p:nvPicPr>
          <p:cNvPr id="10" name="图片 9" descr="404070error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4023995"/>
            <a:ext cx="4385310" cy="16605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5480" y="3429000"/>
            <a:ext cx="4177665" cy="622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Figure 11:</a:t>
            </a:r>
            <a:r>
              <a:rPr lang="zh-CN" altLang="en-US" sz="1200"/>
              <a:t>Angle Error Curve with and without Calibration for Dataset x40_y20_z65</a:t>
            </a:r>
            <a:endParaRPr lang="zh-CN" altLang="en-US" sz="1200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843145" y="3429000"/>
            <a:ext cx="4177665" cy="622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Figure 12:</a:t>
            </a:r>
            <a:r>
              <a:rPr lang="zh-CN" altLang="en-US" sz="1200"/>
              <a:t>Angle Error Curve with and without Calibration for Dataset x40_y20_z</a:t>
            </a:r>
            <a:r>
              <a:rPr lang="en-US" altLang="zh-CN" sz="1200"/>
              <a:t>70</a:t>
            </a:r>
            <a:endParaRPr lang="en-US" altLang="zh-CN" sz="120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65480" y="5550535"/>
            <a:ext cx="4177665" cy="622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Figure 13:</a:t>
            </a:r>
            <a:r>
              <a:rPr lang="zh-CN" altLang="en-US" sz="1200"/>
              <a:t>Angle Error Curve with and without Calibration for Dataset x40_y</a:t>
            </a:r>
            <a:r>
              <a:rPr lang="en-US" altLang="zh-CN" sz="1200"/>
              <a:t>40</a:t>
            </a:r>
            <a:r>
              <a:rPr lang="zh-CN" altLang="en-US" sz="1200"/>
              <a:t>_z</a:t>
            </a:r>
            <a:r>
              <a:rPr lang="en-US" altLang="zh-CN" sz="1200"/>
              <a:t>70</a:t>
            </a:r>
            <a:endParaRPr lang="en-US" altLang="zh-CN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Results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CNN404040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" y="1683385"/>
            <a:ext cx="4090035" cy="1745615"/>
          </a:xfrm>
          <a:prstGeom prst="rect">
            <a:avLst/>
          </a:prstGeom>
        </p:spPr>
      </p:pic>
      <p:pic>
        <p:nvPicPr>
          <p:cNvPr id="4" name="图片 3" descr="CNN404070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10" y="1683385"/>
            <a:ext cx="4190365" cy="1800860"/>
          </a:xfrm>
          <a:prstGeom prst="rect">
            <a:avLst/>
          </a:prstGeom>
        </p:spPr>
      </p:pic>
      <p:pic>
        <p:nvPicPr>
          <p:cNvPr id="5" name="图片 4" descr="CNN602050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3816985"/>
            <a:ext cx="4013835" cy="1724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3710" y="3381375"/>
            <a:ext cx="3835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14: </a:t>
            </a:r>
            <a:r>
              <a:rPr lang="zh-CN" altLang="en-US" sz="1200"/>
              <a:t>CNN Calibration Result for Dataset x40_y40_z40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740910" y="3429000"/>
            <a:ext cx="3835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15: </a:t>
            </a:r>
            <a:r>
              <a:rPr lang="zh-CN" altLang="en-US" sz="1200"/>
              <a:t>CNN Calibration Result for Dataset x40_y40_z</a:t>
            </a:r>
            <a:r>
              <a:rPr lang="en-US" altLang="zh-CN" sz="1200"/>
              <a:t>70</a:t>
            </a:r>
            <a:endParaRPr lang="en-US" altLang="zh-CN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73710" y="5541645"/>
            <a:ext cx="3835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Figure 16: </a:t>
            </a:r>
            <a:r>
              <a:rPr lang="zh-CN" altLang="en-US" sz="1200"/>
              <a:t>CNN Calibration Result for Dataset x</a:t>
            </a:r>
            <a:r>
              <a:rPr lang="en-US" altLang="zh-CN" sz="1200"/>
              <a:t>6</a:t>
            </a:r>
            <a:r>
              <a:rPr lang="zh-CN" altLang="en-US" sz="1200"/>
              <a:t>0_y</a:t>
            </a:r>
            <a:r>
              <a:rPr lang="en-US" altLang="zh-CN" sz="1200"/>
              <a:t>2</a:t>
            </a:r>
            <a:r>
              <a:rPr lang="zh-CN" altLang="en-US" sz="1200"/>
              <a:t>0_z</a:t>
            </a:r>
            <a:r>
              <a:rPr lang="en-US" altLang="zh-CN" sz="1200"/>
              <a:t>5</a:t>
            </a:r>
            <a:r>
              <a:rPr lang="zh-CN" altLang="en-US" sz="1200"/>
              <a:t>0</a:t>
            </a:r>
            <a:endParaRPr lang="zh-CN" alt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Results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截屏2024-11-06 12.03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0820"/>
            <a:ext cx="9144000" cy="2778760"/>
          </a:xfrm>
          <a:prstGeom prst="rect">
            <a:avLst/>
          </a:prstGeom>
        </p:spPr>
      </p:pic>
      <p:pic>
        <p:nvPicPr>
          <p:cNvPr id="3" name="图片 2" descr="截屏2024-11-06 12.03.08"/>
          <p:cNvPicPr>
            <a:picLocks noChangeAspect="1"/>
          </p:cNvPicPr>
          <p:nvPr/>
        </p:nvPicPr>
        <p:blipFill>
          <a:blip r:embed="rId2"/>
          <a:srcRect t="9798" b="8772"/>
          <a:stretch>
            <a:fillRect/>
          </a:stretch>
        </p:blipFill>
        <p:spPr>
          <a:xfrm>
            <a:off x="152400" y="4089400"/>
            <a:ext cx="8991600" cy="1562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975" y="1663700"/>
            <a:ext cx="7684135" cy="4070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r"/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Table 1</a:t>
            </a:r>
            <a:r>
              <a:rPr lang="zh-CN" altLang="en-US" b="1">
                <a:latin typeface="Times New Roman Bold" panose="02020603050405020304" charset="0"/>
                <a:ea typeface="宋体" charset="0"/>
                <a:cs typeface="Times New Roman Bold" panose="02020603050405020304" charset="0"/>
              </a:rPr>
              <a:t>：Comparison of Calibration Methods for Dataset x40_y40_z70</a:t>
            </a:r>
            <a:endParaRPr lang="zh-CN" altLang="en-US" b="1">
              <a:latin typeface="Times New Roman Bold" panose="02020603050405020304" charset="0"/>
              <a:ea typeface="宋体" charset="0"/>
              <a:cs typeface="Times New Roman Bold" panose="0202060305040502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387475" y="4000500"/>
            <a:ext cx="6678295" cy="495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r"/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Table 2</a:t>
            </a:r>
            <a:r>
              <a:rPr lang="zh-CN" altLang="en-US" b="1">
                <a:latin typeface="Times New Roman Bold" panose="02020603050405020304" charset="0"/>
                <a:ea typeface="宋体" charset="0"/>
                <a:cs typeface="Times New Roman Bold" panose="02020603050405020304" charset="0"/>
              </a:rPr>
              <a:t>：Comparison of CNN and Multi-point Calibration</a:t>
            </a:r>
            <a:endParaRPr lang="zh-CN" altLang="en-US" b="1">
              <a:latin typeface="Times New Roman Bold" panose="02020603050405020304" charset="0"/>
              <a:ea typeface="宋体" charset="0"/>
              <a:cs typeface="Times New Roman Bold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Conclusion</a:t>
            </a:r>
            <a:endParaRPr lang="en-US" altLang="zh-CN" sz="2400">
              <a:latin typeface="Arial" panose="020B07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950" y="1701800"/>
            <a:ext cx="7772400" cy="4866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This work presented four calibration methods for enhancing </a:t>
            </a:r>
            <a:r>
              <a:rPr lang="en-US" altLang="zh-CN" sz="1800"/>
              <a:t>accuracy of </a:t>
            </a:r>
            <a:r>
              <a:rPr lang="zh-CN" altLang="en-US" sz="1800"/>
              <a:t>TMR sensor angle measurements: linear calibration, Fourier and ellipse fitting, and CNN-based calibration. </a:t>
            </a:r>
            <a:endParaRPr lang="zh-CN" altLang="en-US" sz="1800"/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sz="1800"/>
              <a:t>Linear calibration </a:t>
            </a:r>
            <a:r>
              <a:rPr lang="zh-CN" altLang="en-US" sz="1800"/>
              <a:t>still requires improvement as selecting calibration points with </a:t>
            </a:r>
            <a:r>
              <a:rPr lang="en-US" altLang="zh-CN" sz="1800"/>
              <a:t>multi-point</a:t>
            </a:r>
            <a:r>
              <a:rPr lang="zh-CN" altLang="en-US" sz="1800"/>
              <a:t> calibration introduces uncertainties, especially for unprocessed, non-smooth curves, leading to higher error rates.</a:t>
            </a:r>
            <a:endParaRPr lang="zh-CN" altLang="en-US" sz="1800"/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zh-CN" altLang="en-US" sz="1800"/>
              <a:t>Fourier curve fitting showed effectiveness on specific datasets, but optimizing initial parameter settings could improve reliability. </a:t>
            </a:r>
            <a:endParaRPr lang="zh-CN" altLang="en-US" sz="1800"/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zh-CN" altLang="en-US" sz="1800"/>
              <a:t>Ellipse fitting was particularly successful with Lissajous patterns, though algebraic fitting had limitations in aligning errors and verifying parameter accuracy; exploring geometric models may improve results.</a:t>
            </a:r>
            <a:endParaRPr lang="zh-CN" altLang="en-US" sz="1800"/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zh-CN" altLang="en-US" sz="1800"/>
              <a:t> CNN calibration achieved substantial error reduction, and future studies could further refine CNN architecture and training. </a:t>
            </a:r>
            <a:endParaRPr lang="zh-CN" alt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 dirty="0" err="1">
                <a:latin typeface="Arial" panose="020B0704020202020204" pitchFamily="34" charset="0"/>
              </a:rPr>
              <a:t>Overview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sp>
        <p:nvSpPr>
          <p:cNvPr id="680963" name="文本占位符 680962"/>
          <p:cNvSpPr>
            <a:spLocks noGrp="1"/>
          </p:cNvSpPr>
          <p:nvPr>
            <p:ph type="body" idx="1"/>
          </p:nvPr>
        </p:nvSpPr>
        <p:spPr>
          <a:xfrm>
            <a:off x="1219200" y="1295400"/>
            <a:ext cx="7280275" cy="2854960"/>
          </a:xfrm>
        </p:spPr>
        <p:txBody>
          <a:bodyPr wrap="none"/>
          <a:p>
            <a:pPr marL="0" indent="0" algn="l">
              <a:lnSpc>
                <a:spcPct val="125000"/>
              </a:lnSpc>
              <a:buFontTx/>
              <a:buNone/>
            </a:pPr>
            <a:endParaRPr lang="en-US" altLang="zh-CN" i="1" dirty="0">
              <a:latin typeface="Arial" panose="020B0704020202020204" pitchFamily="34" charset="0"/>
            </a:endParaRPr>
          </a:p>
          <a:p>
            <a:pPr marL="0" indent="0" algn="l">
              <a:lnSpc>
                <a:spcPct val="125000"/>
              </a:lnSpc>
              <a:spcBef>
                <a:spcPts val="0"/>
              </a:spcBef>
              <a:buFontTx/>
              <a:buNone/>
            </a:pP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1. </a:t>
            </a:r>
            <a:r>
              <a:rPr lang="en-US" altLang="zh-CN" dirty="0">
                <a:solidFill>
                  <a:schemeClr val="tx1"/>
                </a:solidFill>
                <a:uFillTx/>
                <a:latin typeface="Times New Roman Regular" panose="02020603050405020304" charset="0"/>
                <a:cs typeface="Times New Roman Regular" panose="02020603050405020304" charset="0"/>
              </a:rPr>
              <a:t>Introduction and Background</a:t>
            </a:r>
            <a:endParaRPr lang="en-US" altLang="zh-CN" dirty="0">
              <a:solidFill>
                <a:schemeClr val="tx1"/>
              </a:solidFill>
              <a:uFillTx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 algn="l">
              <a:lnSpc>
                <a:spcPct val="125000"/>
              </a:lnSpc>
              <a:spcBef>
                <a:spcPts val="0"/>
              </a:spcBef>
              <a:buFontTx/>
              <a:buNone/>
            </a:pPr>
            <a:r>
              <a:rPr lang="en-US" altLang="zh-CN" dirty="0">
                <a:solidFill>
                  <a:schemeClr val="tx1"/>
                </a:solidFill>
                <a:uFillTx/>
                <a:latin typeface="Times New Roman Regular" panose="02020603050405020304" charset="0"/>
                <a:cs typeface="Times New Roman Regular" panose="02020603050405020304" charset="0"/>
              </a:rPr>
              <a:t>2. Theoretical Background</a:t>
            </a:r>
            <a:endParaRPr lang="en-US" altLang="zh-CN" dirty="0">
              <a:solidFill>
                <a:schemeClr val="tx1"/>
              </a:solidFill>
              <a:uFillTx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 algn="l">
              <a:lnSpc>
                <a:spcPct val="125000"/>
              </a:lnSpc>
              <a:spcBef>
                <a:spcPts val="0"/>
              </a:spcBef>
              <a:buFontTx/>
              <a:buNone/>
            </a:pPr>
            <a:r>
              <a:rPr lang="en-US" altLang="zh-CN" dirty="0">
                <a:solidFill>
                  <a:schemeClr val="tx1"/>
                </a:solidFill>
                <a:uFillTx/>
                <a:latin typeface="Times New Roman Regular" panose="02020603050405020304" charset="0"/>
                <a:cs typeface="Times New Roman Regular" panose="02020603050405020304" charset="0"/>
              </a:rPr>
              <a:t>3. Methodologies:</a:t>
            </a:r>
            <a:endParaRPr lang="en-US" altLang="zh-CN" dirty="0">
              <a:solidFill>
                <a:schemeClr val="tx1"/>
              </a:solidFill>
              <a:uFillTx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buFont typeface="Wingdings" panose="05000000000000000000" charset="0"/>
              <a:buChar char=""/>
            </a:pPr>
            <a:r>
              <a:rPr lang="en-US" altLang="zh-CN" dirty="0">
                <a:solidFill>
                  <a:schemeClr val="tx1"/>
                </a:solidFill>
                <a:uFillTx/>
                <a:latin typeface="Times New Roman Regular" panose="02020603050405020304" charset="0"/>
                <a:cs typeface="Times New Roman Regular" panose="02020603050405020304" charset="0"/>
              </a:rPr>
              <a:t>Linear calibration</a:t>
            </a:r>
            <a:endParaRPr lang="en-US" altLang="zh-CN" dirty="0">
              <a:solidFill>
                <a:schemeClr val="tx1"/>
              </a:solidFill>
              <a:uFillTx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buFont typeface="Wingdings" panose="05000000000000000000" charset="0"/>
              <a:buChar char=""/>
            </a:pPr>
            <a:r>
              <a:rPr lang="en-US" altLang="zh-CN" dirty="0">
                <a:solidFill>
                  <a:schemeClr val="tx1"/>
                </a:solidFill>
                <a:uFillTx/>
                <a:latin typeface="Times New Roman Regular" panose="02020603050405020304" charset="0"/>
                <a:cs typeface="Times New Roman Regular" panose="02020603050405020304" charset="0"/>
              </a:rPr>
              <a:t>Harmonic Calibration</a:t>
            </a:r>
            <a:endParaRPr lang="en-US" altLang="zh-CN" dirty="0">
              <a:solidFill>
                <a:schemeClr val="tx1"/>
              </a:solidFill>
              <a:uFillTx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buFont typeface="Wingdings" panose="05000000000000000000" charset="0"/>
              <a:buChar char=""/>
            </a:pPr>
            <a:r>
              <a:rPr lang="en-US" altLang="zh-CN" dirty="0">
                <a:solidFill>
                  <a:schemeClr val="tx1"/>
                </a:solidFill>
                <a:uFillTx/>
                <a:latin typeface="Times New Roman Regular" panose="02020603050405020304" charset="0"/>
                <a:cs typeface="Times New Roman Regular" panose="02020603050405020304" charset="0"/>
              </a:rPr>
              <a:t>Ellipse Fitting for Calibration</a:t>
            </a:r>
            <a:endParaRPr lang="en-US" altLang="zh-CN" dirty="0">
              <a:solidFill>
                <a:schemeClr val="tx1"/>
              </a:solidFill>
              <a:uFillTx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buFont typeface="Wingdings" panose="05000000000000000000" charset="0"/>
              <a:buChar char=""/>
            </a:pPr>
            <a:r>
              <a:rPr lang="en-US" altLang="zh-CN" dirty="0">
                <a:solidFill>
                  <a:schemeClr val="tx1"/>
                </a:solidFill>
                <a:uFillTx/>
                <a:latin typeface="Times New Roman Regular" panose="02020603050405020304" charset="0"/>
                <a:cs typeface="Times New Roman Regular" panose="02020603050405020304" charset="0"/>
              </a:rPr>
              <a:t>CNN for Calibration</a:t>
            </a:r>
            <a:endParaRPr lang="en-US" altLang="zh-CN" dirty="0">
              <a:solidFill>
                <a:schemeClr val="tx1"/>
              </a:solidFill>
              <a:uFillTx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 algn="l">
              <a:lnSpc>
                <a:spcPct val="125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tx1"/>
                </a:solidFill>
                <a:uFillTx/>
                <a:latin typeface="Times New Roman Regular" panose="02020603050405020304" charset="0"/>
                <a:cs typeface="Times New Roman Regular" panose="02020603050405020304" charset="0"/>
              </a:rPr>
              <a:t>4. Results</a:t>
            </a:r>
            <a:endParaRPr lang="en-US" altLang="zh-CN" dirty="0">
              <a:solidFill>
                <a:schemeClr val="tx1"/>
              </a:solidFill>
              <a:uFillTx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 algn="l">
              <a:lnSpc>
                <a:spcPct val="125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tx1"/>
                </a:solidFill>
                <a:uFillTx/>
                <a:latin typeface="Times New Roman Regular" panose="02020603050405020304" charset="0"/>
                <a:cs typeface="Times New Roman Regular" panose="02020603050405020304" charset="0"/>
              </a:rPr>
              <a:t>5. Conclusion</a:t>
            </a:r>
            <a:endParaRPr lang="en-US" altLang="zh-CN" dirty="0">
              <a:solidFill>
                <a:schemeClr val="tx1"/>
              </a:solidFill>
              <a:uFillTx/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 algn="l">
              <a:lnSpc>
                <a:spcPct val="125000"/>
              </a:lnSpc>
              <a:spcBef>
                <a:spcPts val="0"/>
              </a:spcBef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uFillTx/>
                <a:latin typeface="Arial" panose="020B0704020202020204" pitchFamily="34" charset="0"/>
              </a:rPr>
              <a:t>     </a:t>
            </a:r>
            <a:endParaRPr lang="en-US" altLang="zh-CN" i="1" dirty="0">
              <a:solidFill>
                <a:schemeClr val="tx1"/>
              </a:solidFill>
              <a:uFillTx/>
              <a:latin typeface="Arial" panose="020B0704020202020204" pitchFamily="34" charset="0"/>
            </a:endParaRPr>
          </a:p>
          <a:p>
            <a:pPr marL="457200" indent="-457200">
              <a:lnSpc>
                <a:spcPct val="125000"/>
              </a:lnSpc>
              <a:buNone/>
            </a:pPr>
            <a:endParaRPr lang="en-US" altLang="zh-CN" i="1" dirty="0">
              <a:solidFill>
                <a:schemeClr val="tx1"/>
              </a:solidFill>
              <a:uFillTx/>
              <a:latin typeface="Arial" panose="020B07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790575" y="2806700"/>
            <a:ext cx="7772400" cy="622300"/>
          </a:xfrm>
        </p:spPr>
        <p:txBody>
          <a:bodyPr/>
          <a:p>
            <a:r>
              <a:rPr lang="en-US" altLang="zh-CN" sz="4400" i="1">
                <a:latin typeface="Times New Roman Regular" panose="02020603050405020304" charset="0"/>
                <a:cs typeface="Times New Roman Regular" panose="02020603050405020304" charset="0"/>
              </a:rPr>
              <a:t>Thank you</a:t>
            </a:r>
            <a:r>
              <a:rPr lang="zh-CN" altLang="en-US" sz="4400" i="1">
                <a:latin typeface="Times New Roman Regular" panose="02020603050405020304" charset="0"/>
                <a:ea typeface="宋体" charset="0"/>
                <a:cs typeface="Times New Roman Regular" panose="02020603050405020304" charset="0"/>
              </a:rPr>
              <a:t>！</a:t>
            </a:r>
            <a:endParaRPr lang="zh-CN" altLang="en-US" sz="4400" i="1">
              <a:latin typeface="Times New Roman Regular" panose="02020603050405020304" charset="0"/>
              <a:ea typeface="宋体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Linear Calibration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J"/>
          <p:cNvPicPr>
            <a:picLocks noChangeAspect="1"/>
          </p:cNvPicPr>
          <p:nvPr/>
        </p:nvPicPr>
        <p:blipFill>
          <a:blip r:embed="rId1"/>
          <a:srcRect l="39444" r="1840" b="22899"/>
          <a:stretch>
            <a:fillRect/>
          </a:stretch>
        </p:blipFill>
        <p:spPr>
          <a:xfrm>
            <a:off x="1504315" y="1521460"/>
            <a:ext cx="6217920" cy="3966845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2553335" y="4248150"/>
            <a:ext cx="3096260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Linear Calibration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Linear Calibration  5"/>
          <p:cNvPicPr>
            <a:picLocks noChangeAspect="1"/>
          </p:cNvPicPr>
          <p:nvPr/>
        </p:nvPicPr>
        <p:blipFill>
          <a:blip r:embed="rId1"/>
          <a:srcRect l="57965" b="19328"/>
          <a:stretch>
            <a:fillRect/>
          </a:stretch>
        </p:blipFill>
        <p:spPr>
          <a:xfrm>
            <a:off x="1673860" y="1477645"/>
            <a:ext cx="5300980" cy="4584065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2541270" y="1850390"/>
            <a:ext cx="1927860" cy="83121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Linear Calibration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Linear Calibration  6"/>
          <p:cNvPicPr>
            <a:picLocks noChangeAspect="1"/>
          </p:cNvPicPr>
          <p:nvPr/>
        </p:nvPicPr>
        <p:blipFill>
          <a:blip r:embed="rId1"/>
          <a:srcRect l="63535" t="2836" b="41180"/>
          <a:stretch>
            <a:fillRect/>
          </a:stretch>
        </p:blipFill>
        <p:spPr>
          <a:xfrm>
            <a:off x="1775460" y="1489075"/>
            <a:ext cx="4636135" cy="4661535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1782445" y="1501140"/>
            <a:ext cx="462597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Harmonic Calibration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Fourier curve Fittin 2"/>
          <p:cNvPicPr>
            <a:picLocks noChangeAspect="1"/>
          </p:cNvPicPr>
          <p:nvPr/>
        </p:nvPicPr>
        <p:blipFill>
          <a:blip r:embed="rId1"/>
          <a:srcRect l="27000" t="8634" r="3563" b="29159"/>
          <a:stretch>
            <a:fillRect/>
          </a:stretch>
        </p:blipFill>
        <p:spPr>
          <a:xfrm>
            <a:off x="1184275" y="2307590"/>
            <a:ext cx="6858000" cy="2095500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902460" y="2790190"/>
            <a:ext cx="2325370" cy="181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Harmonic Calibration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Fourier curve Fittin 3"/>
          <p:cNvPicPr>
            <a:picLocks noChangeAspect="1"/>
          </p:cNvPicPr>
          <p:nvPr/>
        </p:nvPicPr>
        <p:blipFill>
          <a:blip r:embed="rId1"/>
          <a:srcRect l="37146" t="4465" r="4500" b="30124"/>
          <a:stretch>
            <a:fillRect/>
          </a:stretch>
        </p:blipFill>
        <p:spPr>
          <a:xfrm>
            <a:off x="1818005" y="1995170"/>
            <a:ext cx="5262245" cy="2578735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967230" y="2043430"/>
            <a:ext cx="4964430" cy="224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Harmonic Calibration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Fourier curve Fittin 4"/>
          <p:cNvPicPr>
            <a:picLocks noChangeAspect="1"/>
          </p:cNvPicPr>
          <p:nvPr/>
        </p:nvPicPr>
        <p:blipFill>
          <a:blip r:embed="rId1"/>
          <a:srcRect l="35431" t="4438" r="3576" b="30190"/>
          <a:stretch>
            <a:fillRect/>
          </a:stretch>
        </p:blipFill>
        <p:spPr>
          <a:xfrm>
            <a:off x="1878330" y="1741170"/>
            <a:ext cx="5577205" cy="2843530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468755" y="1874520"/>
            <a:ext cx="597598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Harmonic Calibration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Fourier curve Fittin 5"/>
          <p:cNvPicPr>
            <a:picLocks noChangeAspect="1"/>
          </p:cNvPicPr>
          <p:nvPr/>
        </p:nvPicPr>
        <p:blipFill>
          <a:blip r:embed="rId1"/>
          <a:srcRect l="36003" t="7999" r="5416" b="26957"/>
          <a:stretch>
            <a:fillRect/>
          </a:stretch>
        </p:blipFill>
        <p:spPr>
          <a:xfrm>
            <a:off x="2120900" y="1982470"/>
            <a:ext cx="4902835" cy="2538730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938655" y="2151380"/>
            <a:ext cx="5084445" cy="213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Ellipse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Fitting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Ellipse Fitting 2"/>
          <p:cNvPicPr>
            <a:picLocks noChangeAspect="1"/>
          </p:cNvPicPr>
          <p:nvPr/>
        </p:nvPicPr>
        <p:blipFill>
          <a:blip r:embed="rId1"/>
          <a:srcRect l="36458" t="3706" r="2854" b="17320"/>
          <a:stretch>
            <a:fillRect/>
          </a:stretch>
        </p:blipFill>
        <p:spPr>
          <a:xfrm>
            <a:off x="2242185" y="1492250"/>
            <a:ext cx="4742180" cy="4602480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986915" y="1633855"/>
            <a:ext cx="5325110" cy="442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Ellipse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Fitting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Ellipse Fitting 3"/>
          <p:cNvPicPr>
            <a:picLocks noChangeAspect="1"/>
          </p:cNvPicPr>
          <p:nvPr/>
        </p:nvPicPr>
        <p:blipFill>
          <a:blip r:embed="rId1"/>
          <a:srcRect l="35146" t="4595" r="4431" b="18671"/>
          <a:stretch>
            <a:fillRect/>
          </a:stretch>
        </p:blipFill>
        <p:spPr>
          <a:xfrm>
            <a:off x="2249805" y="1524000"/>
            <a:ext cx="5112385" cy="4504055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2240280" y="1561465"/>
            <a:ext cx="5240655" cy="443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4-11-07 16.46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3180" y="3681095"/>
            <a:ext cx="4331970" cy="2367915"/>
          </a:xfrm>
          <a:prstGeom prst="rect">
            <a:avLst/>
          </a:prstGeom>
        </p:spPr>
      </p:pic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 dirty="0" err="1">
                <a:latin typeface="Arial" panose="020B0704020202020204" pitchFamily="34" charset="0"/>
              </a:rPr>
              <a:t>Introduction </a:t>
            </a:r>
            <a:r>
              <a:rPr lang="en-US" altLang="zh-CN" sz="2400" dirty="0" err="1">
                <a:latin typeface="Arial" panose="020B0704020202020204" pitchFamily="34" charset="0"/>
              </a:rPr>
              <a:t>and Background</a:t>
            </a:r>
            <a:endParaRPr lang="en-US" altLang="zh-CN" sz="2400" dirty="0" err="1">
              <a:latin typeface="Arial" panose="020B0704020202020204" pitchFamily="34" charset="0"/>
            </a:endParaRPr>
          </a:p>
        </p:txBody>
      </p:sp>
      <p:pic>
        <p:nvPicPr>
          <p:cNvPr id="2" name="图片 1" descr="截屏2024-11-07 16.46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743075"/>
            <a:ext cx="4331335" cy="2651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69130" y="5875655"/>
            <a:ext cx="37496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/>
                </a:solidFill>
              </a:rPr>
              <a:t>https://tmr-sensors.com/zh/products/tmr3005-dual-axis-tmr-angle-sensor</a:t>
            </a:r>
            <a:endParaRPr lang="zh-CN" altLang="en-US" sz="90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4860" y="4119880"/>
            <a:ext cx="419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/>
                </a:solidFill>
              </a:rPr>
              <a:t>https://www.sensitec.com/about-sensitec/news-events/news/news-details/news/ta903-tmr-freepitch-sensor-for-angle-measurement</a:t>
            </a:r>
            <a:endParaRPr lang="zh-CN" altLang="en-US" sz="9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Ellipse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Fitting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Ellipse Fitting 4"/>
          <p:cNvPicPr>
            <a:picLocks noChangeAspect="1"/>
          </p:cNvPicPr>
          <p:nvPr/>
        </p:nvPicPr>
        <p:blipFill>
          <a:blip r:embed="rId1"/>
          <a:srcRect l="39257" t="7292" r="5090" b="21914"/>
          <a:stretch>
            <a:fillRect/>
          </a:stretch>
        </p:blipFill>
        <p:spPr>
          <a:xfrm>
            <a:off x="2372360" y="1713865"/>
            <a:ext cx="4751705" cy="3430905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866900" y="1765935"/>
            <a:ext cx="5457190" cy="354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Ellipse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Fitting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Ellipse Fitting 5"/>
          <p:cNvPicPr>
            <a:picLocks noChangeAspect="1"/>
          </p:cNvPicPr>
          <p:nvPr/>
        </p:nvPicPr>
        <p:blipFill>
          <a:blip r:embed="rId1"/>
          <a:srcRect l="36618" t="6935" r="4958" b="27009"/>
          <a:stretch>
            <a:fillRect/>
          </a:stretch>
        </p:blipFill>
        <p:spPr>
          <a:xfrm>
            <a:off x="2288540" y="1861820"/>
            <a:ext cx="4945380" cy="2754630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866900" y="1753870"/>
            <a:ext cx="5420995" cy="290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CNN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CNN  2"/>
          <p:cNvPicPr>
            <a:picLocks noChangeAspect="1"/>
          </p:cNvPicPr>
          <p:nvPr/>
        </p:nvPicPr>
        <p:blipFill>
          <a:blip r:embed="rId1"/>
          <a:srcRect l="24368" t="7580" r="5222" b="24833"/>
          <a:stretch>
            <a:fillRect/>
          </a:stretch>
        </p:blipFill>
        <p:spPr>
          <a:xfrm>
            <a:off x="1673860" y="1730375"/>
            <a:ext cx="6064885" cy="3381375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409065" y="1705610"/>
            <a:ext cx="6481445" cy="352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CNN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CNN  3"/>
          <p:cNvPicPr>
            <a:picLocks noChangeAspect="1"/>
          </p:cNvPicPr>
          <p:nvPr/>
        </p:nvPicPr>
        <p:blipFill>
          <a:blip r:embed="rId1"/>
          <a:srcRect l="26472" t="5779" r="5354" b="26524"/>
          <a:stretch>
            <a:fillRect/>
          </a:stretch>
        </p:blipFill>
        <p:spPr>
          <a:xfrm>
            <a:off x="1581150" y="1753870"/>
            <a:ext cx="5981065" cy="3133090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119505" y="1729740"/>
            <a:ext cx="6614160" cy="336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CNN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CNN  4"/>
          <p:cNvPicPr>
            <a:picLocks noChangeAspect="1"/>
          </p:cNvPicPr>
          <p:nvPr/>
        </p:nvPicPr>
        <p:blipFill>
          <a:blip r:embed="rId1"/>
          <a:srcRect l="25681" t="6542" r="6146" b="23187"/>
          <a:stretch>
            <a:fillRect/>
          </a:stretch>
        </p:blipFill>
        <p:spPr>
          <a:xfrm>
            <a:off x="1734185" y="1573530"/>
            <a:ext cx="5932805" cy="3875405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276350" y="1573530"/>
            <a:ext cx="6481445" cy="391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CNN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CNN  5"/>
          <p:cNvPicPr>
            <a:picLocks noChangeAspect="1"/>
          </p:cNvPicPr>
          <p:nvPr/>
        </p:nvPicPr>
        <p:blipFill>
          <a:blip r:embed="rId1"/>
          <a:srcRect l="26076" t="9306" r="5354" b="30207"/>
          <a:stretch>
            <a:fillRect/>
          </a:stretch>
        </p:blipFill>
        <p:spPr>
          <a:xfrm>
            <a:off x="1782445" y="1851025"/>
            <a:ext cx="6269990" cy="2649855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480820" y="1886585"/>
            <a:ext cx="6505575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CNN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3" name="图片 2" descr="CNN  6"/>
          <p:cNvPicPr>
            <a:picLocks noChangeAspect="1"/>
          </p:cNvPicPr>
          <p:nvPr/>
        </p:nvPicPr>
        <p:blipFill>
          <a:blip r:embed="rId1"/>
          <a:srcRect l="25944" t="7414" r="4958" b="24555"/>
          <a:stretch>
            <a:fillRect/>
          </a:stretch>
        </p:blipFill>
        <p:spPr>
          <a:xfrm>
            <a:off x="1842770" y="1628775"/>
            <a:ext cx="6089650" cy="3599815"/>
          </a:xfrm>
          <a:prstGeom prst="rect">
            <a:avLst/>
          </a:prstGeom>
        </p:spPr>
      </p:pic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1517015" y="1633855"/>
            <a:ext cx="6529705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36905" y="1567815"/>
            <a:ext cx="8117840" cy="290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[1] Albrecht Jander, Carl Smith, and Robert Schneider. Magnetoresistive sensors for nondestructive evaluation (invited paper). In Proceedings of SPIE - The Interna- tional Society for Optical Engineering, volume 5770, 2005.</a:t>
            </a:r>
            <a:endParaRPr lang="zh-CN" altLang="en-US"/>
          </a:p>
          <a:p>
            <a:r>
              <a:rPr lang="zh-CN" altLang="en-US"/>
              <a:t>[2] Ioanna Giouroudi and Franz Keplinger. Microfluidic biosensing systems us- ing magnetic nanoparticles. International Journal of Molecular Sciences, 14:18535– 18556, 2013.</a:t>
            </a:r>
            <a:endParaRPr lang="zh-CN" altLang="en-US"/>
          </a:p>
          <a:p>
            <a:r>
              <a:rPr lang="zh-CN" altLang="en-US"/>
              <a:t>[3] TDK Corporation. Principles of tmr element sensing. https://product.tdk. com/en/techlibrary/productoverview/tmr-angle-sensors.html. Accessed: 2024-09-14.</a:t>
            </a:r>
            <a:endParaRPr lang="zh-CN" altLang="en-US"/>
          </a:p>
          <a:p>
            <a:r>
              <a:rPr lang="zh-CN" altLang="en-US"/>
              <a:t>[4] Antoine Hilberer, G. Laurent, A. Lorin, A. Partier, Julien Bobroff, F. Bouquet, Catherine Even, Jean-Marie Fischbach, Claire Akiko Marrache-Kikuchi, Miguel Monteverde, B. Pilett, and Q. Quay. Temperature-dependent transport measure- ments with arduino. Papers in Physics, 10, 2018.</a:t>
            </a:r>
            <a:endParaRPr lang="zh-CN" altLang="en-US"/>
          </a:p>
          <a:p>
            <a:r>
              <a:rPr lang="zh-CN" altLang="en-US"/>
              <a:t>[5] Texas Instruments. Achieving Highest System Angle Sensing Accuracy. https: //www.ti.com.cn/cn/lit/an/sbaa539/sbaa539.pdf. Accessed: 2024-02-15.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6905" y="1567815"/>
            <a:ext cx="8117840" cy="290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[6] Elena Gerken, Qummar Zaman, Senan Alraho, and Andreas König. Advanced self-x architecture for improved angle accuracy restoration in tmr-based angular decoders. In Proceedings of the Sensors 2024 Conference, pages 452–459, 2024.</a:t>
            </a:r>
            <a:endParaRPr lang="zh-CN" altLang="en-US"/>
          </a:p>
          <a:p>
            <a:r>
              <a:rPr lang="zh-CN" altLang="en-US"/>
              <a:t>[7] Yamazakietal.B8.4-characteristicsoftmranglesensors.InProceedingsSENSOR 2011, AMA Science, pages 361–365, 2011.</a:t>
            </a:r>
            <a:endParaRPr lang="zh-CN" altLang="en-US"/>
          </a:p>
          <a:p>
            <a:r>
              <a:rPr lang="zh-CN" altLang="en-US"/>
              <a:t>[8] Melexis. Back-end calibration for triaxis position sensors, Novem-</a:t>
            </a:r>
            <a:endParaRPr lang="zh-CN" altLang="en-US"/>
          </a:p>
          <a:p>
            <a:r>
              <a:rPr lang="zh-CN" altLang="en-US"/>
              <a:t>ber 2021. Available online: https://www.mouser.com/pdfDocs/ Back-End-Calibration-Triaxis-Sensors-Application-Note-Melexis.pdf.</a:t>
            </a:r>
            <a:endParaRPr lang="zh-CN" altLang="en-US"/>
          </a:p>
          <a:p>
            <a:r>
              <a:rPr lang="zh-CN" altLang="en-US"/>
              <a:t>[9] N. K. Bhaskarrao, C. S. Anoop, and P. Kumar Dutta. A linearizing interface cir- cuit with phase-error compensated direct-digital output for tmr-based angular position sensor. In 2017 IEEE International Instrumentation and Measurement Tech- nology Conference (I2MTC), pages 1–6, Turin, Italy, 2017. IEEE.</a:t>
            </a:r>
            <a:endParaRPr lang="zh-CN" altLang="en-US"/>
          </a:p>
          <a:p>
            <a:r>
              <a:rPr lang="zh-CN" altLang="en-US"/>
              <a:t>[10] RichardJ.Graetz.On-AxisSelf-CalibrationofAngleMeasurementErrorsinPrecision Rotary Encoders. Electronic theses and dissertations (etds) 2008+, University of British Columbia, 2011. T.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94385" y="1557020"/>
            <a:ext cx="7835900" cy="4189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[11] K. Rohrmann, P. Meier, M. Sandner, and M. Prochaska. A novel methodology for stray field insensitive xmr angular position sensors. In 2018 IEEE SENSORS, pages 1–4, New Delhi, India, 2018. IEEE.</a:t>
            </a:r>
            <a:endParaRPr lang="zh-CN" altLang="en-US"/>
          </a:p>
          <a:p>
            <a:r>
              <a:rPr lang="zh-CN" altLang="en-US"/>
              <a:t>[12] Y. Hu, Y. Zhan, L. Han, P. Hu, B. Ye, and Y. Yu. An angle error compensation method based on harmonic analysis for integrated joint modules. Sensors (Basel), 20(6):1715, Mar 2020.</a:t>
            </a:r>
            <a:endParaRPr lang="zh-CN" altLang="en-US"/>
          </a:p>
          <a:p>
            <a:r>
              <a:rPr lang="zh-CN" altLang="en-US"/>
              <a:t>[13] Marcus Pinto, Noara Foiatto, and Marcos Stemmer. Calibration system devel- oped to the harmonic measurements with dft techniques. 2013.</a:t>
            </a:r>
            <a:endParaRPr lang="zh-CN" altLang="en-US"/>
          </a:p>
          <a:p>
            <a:r>
              <a:rPr lang="zh-CN" altLang="en-US"/>
              <a:t>[14] Z. Yu and Z. Hao. Calibration of the angle measurement error caused by the industrial reducer performance test instrument torsional deformation. Scientific Reports, 12:21742, 2022.</a:t>
            </a:r>
            <a:endParaRPr lang="zh-CN" altLang="en-US"/>
          </a:p>
          <a:p>
            <a:r>
              <a:rPr lang="zh-CN" altLang="en-US"/>
              <a:t>[15] M. Baum and U.D. Hanebeck. Fitting conics to noisy data using stochastic lin- earization. In 2011 IEEE/RSJ International Conference on Intelligent Robots and Sys- tems (IROS), pages 2050–2055, 2011.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 dirty="0" err="1">
                <a:latin typeface="Arial" panose="020B0704020202020204" pitchFamily="34" charset="0"/>
              </a:rPr>
              <a:t>Introduction </a:t>
            </a:r>
            <a:r>
              <a:rPr lang="en-US" altLang="zh-CN" sz="2400" dirty="0" err="1">
                <a:latin typeface="Arial" panose="020B0704020202020204" pitchFamily="34" charset="0"/>
              </a:rPr>
              <a:t>and Background</a:t>
            </a:r>
            <a:endParaRPr lang="en-US" altLang="zh-CN" sz="2400" dirty="0" err="1">
              <a:latin typeface="Arial" panose="020B07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075" y="1612900"/>
            <a:ext cx="7708900" cy="3303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1800">
                <a:latin typeface="Times New Roman Regular" panose="02020603050405020304" charset="0"/>
                <a:cs typeface="Times New Roman Regular" panose="02020603050405020304" charset="0"/>
              </a:rPr>
              <a:t>In recent years, the use of XMR sensors, particularly TMR sensors, has rapidly expanded across fields requiring precise angular measurements, including robotics and automotive applications. </a:t>
            </a:r>
            <a:endParaRPr lang="zh-CN" altLang="en-US" sz="18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just"/>
            <a:r>
              <a:rPr lang="zh-CN" altLang="en-US" sz="1800">
                <a:latin typeface="Times New Roman Regular" panose="02020603050405020304" charset="0"/>
                <a:cs typeface="Times New Roman Regular" panose="02020603050405020304" charset="0"/>
              </a:rPr>
              <a:t>TMR sensors, based on the tunneling magnetoresistance effect, offer high-resolution measurements with low power consumption, distinguishing them as the latest advancement in magnetic sensor technology. </a:t>
            </a:r>
            <a:endParaRPr lang="zh-CN" altLang="en-US" sz="18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just"/>
            <a:r>
              <a:rPr lang="zh-CN" altLang="en-US" sz="1800">
                <a:latin typeface="Times New Roman Regular" panose="02020603050405020304" charset="0"/>
                <a:cs typeface="Times New Roman Regular" panose="02020603050405020304" charset="0"/>
              </a:rPr>
              <a:t>However, challenges remain due to measurement errors arising from sensor imperfections, environmental influences, and signal processing issues. </a:t>
            </a:r>
            <a:endParaRPr lang="zh-CN" altLang="en-US" sz="18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just"/>
            <a:r>
              <a:rPr lang="zh-CN" altLang="en-US" sz="1800">
                <a:latin typeface="Times New Roman Regular" panose="02020603050405020304" charset="0"/>
                <a:cs typeface="Times New Roman Regular" panose="02020603050405020304" charset="0"/>
              </a:rPr>
              <a:t>To address these limitations, this study focuses on improving TMR sensor calibration, aiming to enhance measurement accuracy and reliability in applications where precision is crucial.</a:t>
            </a:r>
            <a:endParaRPr lang="zh-CN" altLang="en-US" sz="18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94385" y="1557020"/>
            <a:ext cx="7835900" cy="4189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[16] Radim Hal oy and Jan Flusser. Numerically stable direct least squares fitting of ellipses. 1998.</a:t>
            </a:r>
            <a:endParaRPr lang="zh-CN" altLang="en-US"/>
          </a:p>
          <a:p>
            <a:r>
              <a:rPr lang="zh-CN" altLang="en-US"/>
              <a:t>[17] W. Gander, G.H. Golub, and R. Strebel. Least-squares fitting of circles and el- lipses. BIT Numerical Mathematics, 34:558–578, 1994.</a:t>
            </a:r>
            <a:endParaRPr lang="zh-CN" altLang="en-US"/>
          </a:p>
          <a:p>
            <a:r>
              <a:rPr lang="zh-CN" altLang="en-US"/>
              <a:t>[18] Sung Joon Ahn and Wolfgang Rauh. Geometric least squares fitting of circle and ellipse. International Journal of Pattern Recognition and Artificial Intelligence (IJPRAI), 13:987–996, 1999.</a:t>
            </a:r>
            <a:endParaRPr lang="zh-CN" altLang="en-US"/>
          </a:p>
          <a:p>
            <a:r>
              <a:rPr lang="zh-CN" altLang="en-US"/>
              <a:t>[19] S.J. Ahn, W. Rauh, and M. Recknagel. Ellipse fitting and parameter assessment of circular object targets for robot vision. In Proceedings of the 1999 IEEE/RSJ International Conference on Intelligent Robots and Systems (IROS), volume 1, pages 525–530, 1999.</a:t>
            </a:r>
            <a:endParaRPr lang="zh-CN" altLang="en-US"/>
          </a:p>
          <a:p>
            <a:r>
              <a:rPr lang="zh-CN" altLang="en-US"/>
              <a:t>[20] Tomaž Požar and Janez Možina. Enhanced ellipse fitting in a two-detector ho- modyne quadrature laser interferometer. Measurement Science and Technology, 2011.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94385" y="1557020"/>
            <a:ext cx="7858125" cy="4744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[21] P. Meier, K. Rohrmann, M. Sandner, M. Streitenberger, and M. Prochaska. Con- volutional neural networks for robust angular measurement with xmr sensor arrays. In 2019 IEEE International Instrumentation and Measurement Technology Conference (I2MTC), pages 1–6. IEEE, 2019.</a:t>
            </a:r>
            <a:endParaRPr lang="zh-CN" altLang="en-US"/>
          </a:p>
          <a:p>
            <a:r>
              <a:rPr lang="zh-CN" altLang="en-US"/>
              <a:t>[22] A. Sachenko, A. Komarov, and V. Dubrovin. Sensor errors prediction using neu- ral networks. In Proceedings of the IEEE-INNS-ENNS International Joint Conference on Neural Networks (IJCNN 2000), volume 4, pages 441–446, Como, Italy, 2000. IEEE.</a:t>
            </a:r>
            <a:endParaRPr lang="zh-CN" altLang="en-US"/>
          </a:p>
          <a:p>
            <a:r>
              <a:rPr lang="zh-CN" altLang="en-US"/>
              <a:t>[23] L. Wang, J. Liu, Y. Yan, X. Wang, and T. Wang. Gas-liquid two-phase flow mea- surement using coriolis flowmeters incorporating neural networks. In 2016 IEEE</a:t>
            </a:r>
            <a:r>
              <a:rPr lang="en-US" altLang="zh-CN"/>
              <a:t> International Conference on Industrial Technology (ICIT), pages 1234–1239, Taipei, Taiwan, 2016. IEEE.</a:t>
            </a:r>
            <a:endParaRPr lang="en-US" altLang="zh-CN"/>
          </a:p>
          <a:p>
            <a:r>
              <a:rPr lang="en-US" altLang="zh-CN"/>
              <a:t>[24] Michael Werman and Daniel Keren. A bayesian method for fitting parametric and nonparametric models to noisy data. IEEE Transactions on Pattern Analysis and Machine Intelligence, 23(5):528–534, 2001.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94385" y="1557020"/>
            <a:ext cx="7835900" cy="3912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[25] Isaschar Genish, Yevgeny Kats, Lior Klein, J. Reiner, and M. Beasley. Param- agnetic anisotropic magnetoresistance in thin films of srruo3. Journal of Applied Physics, 95, 2003.</a:t>
            </a:r>
            <a:endParaRPr lang="zh-CN" altLang="en-US"/>
          </a:p>
          <a:p>
            <a:r>
              <a:rPr lang="zh-CN" altLang="en-US"/>
              <a:t>[26] Giuseppe Giuliani. A general law for electromagnetic induction. EPL (Euro- physics Letters), 81:60002, 2008.</a:t>
            </a:r>
            <a:endParaRPr lang="zh-CN" altLang="en-US"/>
          </a:p>
          <a:p>
            <a:r>
              <a:rPr lang="zh-CN" altLang="en-US"/>
              <a:t>[27] E. H. Hall. On a new action of the magnet on electric currents. American Journal of Mathematics, 2(3):287–292, 1879.</a:t>
            </a:r>
            <a:endParaRPr lang="zh-CN" altLang="en-US"/>
          </a:p>
          <a:p>
            <a:r>
              <a:rPr lang="zh-CN" altLang="en-US"/>
              <a:t>[28] M. Meyer. Chances of xmr-sensors in automotive applications. In Proceedings of the 11th Symposium Magnetoresistive Sensors and Magnetic Systems, Wetzlar, Ger- many, pages 29–30, March 2011.</a:t>
            </a:r>
            <a:endParaRPr lang="zh-CN" altLang="en-US"/>
          </a:p>
          <a:p>
            <a:r>
              <a:rPr lang="zh-CN" altLang="en-US"/>
              <a:t>[29] Texas Instruments. Tmag6181-q1 high-precision analog amr angle sensor with integrated turns counter. https://www.ti.com/product/TMAG6181-Q1. Ac- cessed: 2024-09-14.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94385" y="1557020"/>
            <a:ext cx="7835900" cy="4744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[30] Murata Manufacturing Co., Ltd. Amr sensor applications. https://www. murata.com/en-us/products/sensor/amr/overview/apps/omni-directional. Accessed: 2024-09-14.</a:t>
            </a:r>
            <a:endParaRPr lang="zh-CN" altLang="en-US"/>
          </a:p>
          <a:p>
            <a:r>
              <a:rPr lang="zh-CN" altLang="en-US"/>
              <a:t>[31] C. Chappert, A. Fert, and F. Van Dau. The emergence of spin electronics in data storage. Nature Materials, 6:813–823, 2007.</a:t>
            </a:r>
            <a:endParaRPr lang="zh-CN" altLang="en-US"/>
          </a:p>
          <a:p>
            <a:r>
              <a:rPr lang="zh-CN" altLang="en-US"/>
              <a:t>[32] Mario Baibich, Jean-Marc Broto, A. F. Fert, Frederic Nguyen-Van-Dau, Frederic Petroff, P. E. Etienne, G. Creuzet, A. Friederich, and J. Chazelas. Giant mag- netoresistance of (001)fe/(001)cr magnetic superlattices. Physical Review Letters, 61:2472–2475, 1988.</a:t>
            </a:r>
            <a:endParaRPr lang="zh-CN" altLang="en-US"/>
          </a:p>
          <a:p>
            <a:r>
              <a:rPr lang="zh-CN" altLang="en-US"/>
              <a:t>[33] G. Binasch, P. Grünberg, F. Saurenbach, and W. Zinn. Enhanced magnetoresis- tance in layered magnetic structures with antiferromagnetic interlayer exchange. Physical Review B: Condensed Matter, 39(7):4828–4830, 1989.</a:t>
            </a:r>
            <a:endParaRPr lang="zh-CN" altLang="en-US"/>
          </a:p>
          <a:p>
            <a:r>
              <a:rPr lang="zh-CN" altLang="en-US"/>
              <a:t>[34] S. Parkin, C. Kaiser, A. Panchula, et al. Giant tunnelling magnetoresistance at room temperature with mgo (100) tunnel barriers. Nature Materials, 3:862–867, 2004.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94385" y="1557020"/>
            <a:ext cx="7835900" cy="4577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[35] E. Gerken, Q. Zaman, S. Alraho, and A. König. Development of a self-x sensory electronics for anomaly detection and its conceptual implementation on an xmr- based angular decoder prototype: Entwicklung einer selbst-x-sensorelektronik zur erkennung von anomalien und ihre konzeptionelle umsetzung auf einem xmr-basierten winkeldecoder-prototyp. tm - Technisches Messen, 90(s1):20–26, 2023.</a:t>
            </a:r>
            <a:endParaRPr lang="zh-CN" altLang="en-US"/>
          </a:p>
          <a:p>
            <a:r>
              <a:rPr lang="zh-CN" altLang="en-US"/>
              <a:t>[36] Corporate Finance Institute. Empirical rule. https: //corporatefinanceinstitute.com/resources/data-science/ empirical-rule/, n.d. Accessed: 2024-9-22.</a:t>
            </a:r>
            <a:endParaRPr lang="zh-CN" altLang="en-US"/>
          </a:p>
          <a:p>
            <a:r>
              <a:rPr lang="zh-CN" altLang="en-US"/>
              <a:t>[37] Corporate Finance Institute. Chebyshev’s inequality.</a:t>
            </a:r>
            <a:endParaRPr lang="zh-CN" altLang="en-US"/>
          </a:p>
          <a:p>
            <a:r>
              <a:rPr lang="zh-CN" altLang="en-US"/>
              <a:t>//corporatefinanceinstitute.com/resources/data-science/ chebyshevs-inequality/, n.d. Accessed:2024-9-22.</a:t>
            </a:r>
            <a:endParaRPr lang="zh-CN" altLang="en-US"/>
          </a:p>
          <a:p>
            <a:r>
              <a:rPr lang="zh-CN" altLang="en-US"/>
              <a:t>https:</a:t>
            </a:r>
            <a:endParaRPr lang="zh-CN" altLang="en-US"/>
          </a:p>
          <a:p>
            <a:r>
              <a:rPr lang="zh-CN" altLang="en-US"/>
              <a:t>[38] IBM. What is the k-nearest neighbors (knn) algorithm? https://www.ibm.com/ topics/knn. Accessed: 2024-09-01.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94385" y="1557020"/>
            <a:ext cx="7835900" cy="4189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[39] Poorna Chandu Sriramoji. Performance of knn values based on k values. https://medium.com/@chandu58627/ performance-of-knn-values-based-on-k-values-f7d95d467b32, 2024. Ac- cessed: 2024-09-01.</a:t>
            </a:r>
            <a:endParaRPr lang="zh-CN" altLang="en-US"/>
          </a:p>
          <a:p>
            <a:r>
              <a:rPr lang="zh-CN" altLang="en-US"/>
              <a:t>[40] GeeksforGeeks. Implementation of polynomial regression. https://www. geeksforgeeks.org/python-implementation-of-polynomial-regression/, n.d. Accessed: 2024-09-01.</a:t>
            </a:r>
            <a:endParaRPr lang="zh-CN" altLang="en-US"/>
          </a:p>
          <a:p>
            <a:r>
              <a:rPr lang="zh-CN" altLang="en-US"/>
              <a:t>[41] Juergen Wittmann and Cihan Belen. Automotive tmr angle sensor performance evaluation, 12 2019.</a:t>
            </a:r>
            <a:endParaRPr lang="zh-CN" altLang="en-US"/>
          </a:p>
          <a:p>
            <a:r>
              <a:rPr lang="zh-CN" altLang="en-US"/>
              <a:t>[42] D.W. Marquardt. An algorithm for least-squares estimation of nonlinear param- eters. Journal of the Society for Industrial and Applied Mathematics, 11(2):431–441, 1963.</a:t>
            </a:r>
            <a:endParaRPr lang="zh-CN" altLang="en-US"/>
          </a:p>
          <a:p>
            <a:r>
              <a:rPr lang="zh-CN" altLang="en-US"/>
              <a:t>[43] Andrew W Fitzgibbon, Maurizio Pilu, and Robert B Fisher. Direct least squares fitting of ellipses. In Proceedings of the 13th International Conference on Pattern Recognition, pages 253–257. IEEE, September 1996.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49300" y="1557020"/>
            <a:ext cx="7858125" cy="2140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[44] Wolfram Research. Ellipse. https://mathworld.wolfram.com/Ellipse.html. Accessed: 2024-09-11.</a:t>
            </a:r>
            <a:endParaRPr lang="zh-CN" altLang="en-US"/>
          </a:p>
          <a:p>
            <a:r>
              <a:rPr lang="zh-CN" altLang="en-US"/>
              <a:t>[45] Scipyhon. Direct linear least squares fitting of an ellipse. https://scipython. com/blog/direct-linear-least-squares-fitting-of-an-ellipse/, 2021. Ac- cessed: 2024-05-30.</a:t>
            </a:r>
            <a:endParaRPr lang="zh-CN" altLang="en-US"/>
          </a:p>
          <a:p>
            <a:r>
              <a:rPr lang="zh-CN" altLang="en-US"/>
              <a:t>[46] Lamyaa Sadouk. Cnn approaches for time series classification. In Chun-Kit Ngan, editor, Time Series Analysis, chapter 4. IntechOpen, Rijeka, 2018.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 dirty="0" err="1">
                <a:latin typeface="Arial" panose="020B0704020202020204" pitchFamily="34" charset="0"/>
              </a:rPr>
              <a:t>Theoretical Background</a:t>
            </a:r>
            <a:endParaRPr lang="en-US" altLang="zh-CN" sz="2400" dirty="0" err="1">
              <a:latin typeface="Arial" panose="020B07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075" y="1612900"/>
            <a:ext cx="7708900" cy="4535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altLang="zh-CN" sz="2000" b="1"/>
              <a:t>1. Linear Calibration Methods</a:t>
            </a:r>
            <a:r>
              <a:rPr lang="zh-CN" altLang="en-US" sz="2000" b="1">
                <a:ea typeface="宋体" charset="0"/>
              </a:rPr>
              <a:t>：</a:t>
            </a:r>
            <a:endParaRPr lang="zh-CN" altLang="en-US" sz="2000" b="1">
              <a:ea typeface="宋体" charset="0"/>
            </a:endParaRPr>
          </a:p>
          <a:p>
            <a:pPr algn="just"/>
            <a:r>
              <a:rPr lang="en-US" altLang="zh-CN" sz="1800"/>
              <a:t>For applications that require experimental data processing, output signals from the TMR measurement system are often refined through data processing techniques such as </a:t>
            </a:r>
            <a:r>
              <a:rPr lang="en-US" altLang="zh-CN" sz="1800">
                <a:highlight>
                  <a:srgbClr val="FFFF00"/>
                </a:highlight>
              </a:rPr>
              <a:t>linear regression fitting </a:t>
            </a:r>
            <a:r>
              <a:rPr lang="en-US" altLang="zh-CN" sz="1800"/>
              <a:t>or the use of </a:t>
            </a:r>
            <a:r>
              <a:rPr lang="en-US" altLang="zh-CN" sz="1800">
                <a:highlight>
                  <a:srgbClr val="FFFF00"/>
                </a:highlight>
              </a:rPr>
              <a:t>calibration tables</a:t>
            </a:r>
            <a:r>
              <a:rPr lang="en-US" altLang="zh-CN" sz="1800"/>
              <a:t>. And some other useful calibration techniques such as </a:t>
            </a:r>
            <a:r>
              <a:rPr lang="en-US" altLang="zh-CN" sz="1800">
                <a:highlight>
                  <a:srgbClr val="FFFF00"/>
                </a:highlight>
              </a:rPr>
              <a:t>back-end calibration</a:t>
            </a:r>
            <a:r>
              <a:rPr lang="en-US" altLang="zh-CN" sz="1800"/>
              <a:t> approach effectively reduces measurement errors and enhances the accuracy of the system.[8]-[11]</a:t>
            </a:r>
            <a:endParaRPr lang="en-US" altLang="zh-CN" sz="1800"/>
          </a:p>
          <a:p>
            <a:pPr algn="just"/>
            <a:r>
              <a:rPr lang="en-US" altLang="zh-CN" sz="2000" b="1"/>
              <a:t>2. Harmonic Analysis</a:t>
            </a:r>
            <a:r>
              <a:rPr lang="zh-CN" altLang="en-US" sz="2000" b="1">
                <a:ea typeface="宋体" charset="0"/>
              </a:rPr>
              <a:t>：</a:t>
            </a:r>
            <a:endParaRPr lang="zh-CN" altLang="en-US" sz="2000" b="1">
              <a:ea typeface="宋体" charset="0"/>
            </a:endParaRPr>
          </a:p>
          <a:p>
            <a:pPr algn="just"/>
            <a:r>
              <a:rPr lang="en-US" altLang="zh-CN" sz="1800"/>
              <a:t>Calibration models derived from harmonic analysis can account for eccentricity, friction, and transmission errors, with </a:t>
            </a:r>
            <a:r>
              <a:rPr lang="en-US" altLang="zh-CN" sz="1800">
                <a:highlight>
                  <a:srgbClr val="FFFF00"/>
                </a:highlight>
              </a:rPr>
              <a:t>some approaches yielding up to a 90% reduction</a:t>
            </a:r>
            <a:r>
              <a:rPr lang="en-US" altLang="zh-CN" sz="1800"/>
              <a:t> in inaccuracies. Despite these successes, harmonic analysis may lack flexibility in adapting to changes in real-time operational conditions and it often hard to implement.[12][13] </a:t>
            </a:r>
            <a:endParaRPr lang="en-US" altLang="zh-CN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 err="1">
                <a:latin typeface="Arial" panose="020B0704020202020204" pitchFamily="34" charset="0"/>
                <a:sym typeface="+mn-ea"/>
              </a:rPr>
              <a:t>Theoretical Background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800100" y="1498600"/>
            <a:ext cx="7721600" cy="47567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000" b="1">
                <a:sym typeface="+mn-ea"/>
              </a:rPr>
              <a:t>3. Ellipse Fitting Techniques</a:t>
            </a:r>
            <a:r>
              <a:rPr lang="zh-CN" altLang="en-US" b="1">
                <a:ea typeface="宋体" charset="0"/>
                <a:sym typeface="+mn-ea"/>
              </a:rPr>
              <a:t>：</a:t>
            </a:r>
            <a:endParaRPr lang="zh-CN" altLang="en-US" b="1">
              <a:ea typeface="宋体" charset="0"/>
              <a:sym typeface="+mn-ea"/>
            </a:endParaRPr>
          </a:p>
          <a:p>
            <a:pPr algn="just"/>
            <a:r>
              <a:rPr lang="en-US" altLang="zh-CN"/>
              <a:t>Some studies propose ellipse fitting models to enhance angular accuracy. By incorporating </a:t>
            </a:r>
            <a:r>
              <a:rPr lang="en-US" altLang="zh-CN">
                <a:highlight>
                  <a:srgbClr val="FFFF00"/>
                </a:highlight>
              </a:rPr>
              <a:t>geometric properties</a:t>
            </a:r>
            <a:r>
              <a:rPr lang="en-US" altLang="zh-CN"/>
              <a:t> and </a:t>
            </a:r>
            <a:r>
              <a:rPr lang="en-US" altLang="zh-CN">
                <a:highlight>
                  <a:srgbClr val="FFFF00"/>
                </a:highlight>
              </a:rPr>
              <a:t>optimizing least-squares techniques</a:t>
            </a:r>
            <a:r>
              <a:rPr lang="en-US" altLang="zh-CN"/>
              <a:t>, these approaches improve computational efficiency and robustness, even in noisy data environments. Nonetheless, </a:t>
            </a:r>
            <a:r>
              <a:rPr lang="en-US" altLang="zh-CN">
                <a:highlight>
                  <a:srgbClr val="FFFF00"/>
                </a:highlight>
              </a:rPr>
              <a:t>traditional ellipse fitting methods</a:t>
            </a:r>
            <a:r>
              <a:rPr lang="en-US" altLang="zh-CN"/>
              <a:t> are sometimes constrained by </a:t>
            </a:r>
            <a:r>
              <a:rPr lang="en-US" altLang="zh-CN">
                <a:highlight>
                  <a:srgbClr val="FFFF00"/>
                </a:highlight>
              </a:rPr>
              <a:t>noise interference</a:t>
            </a:r>
            <a:r>
              <a:rPr lang="en-US" altLang="zh-CN"/>
              <a:t> and </a:t>
            </a:r>
            <a:r>
              <a:rPr lang="en-US" altLang="zh-CN">
                <a:highlight>
                  <a:srgbClr val="FFFF00"/>
                </a:highlight>
              </a:rPr>
              <a:t>convergence inefficiencies</a:t>
            </a:r>
            <a:r>
              <a:rPr lang="en-US" altLang="zh-CN"/>
              <a:t> (parameter prediction and hard to find the correct parameter solution), impacting the stability and reliability of measurements.[15]-[20]</a:t>
            </a:r>
            <a:endParaRPr lang="en-US" altLang="zh-CN"/>
          </a:p>
          <a:p>
            <a:pPr algn="just"/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4. CNN-Based Calibration</a:t>
            </a:r>
            <a:r>
              <a:rPr lang="zh-CN" altLang="en-US">
                <a:ea typeface="宋体" charset="0"/>
                <a:sym typeface="+mn-ea"/>
              </a:rPr>
              <a:t>：</a:t>
            </a:r>
            <a:endParaRPr lang="zh-CN" altLang="en-US">
              <a:ea typeface="宋体" charset="0"/>
              <a:sym typeface="+mn-ea"/>
            </a:endParaRPr>
          </a:p>
          <a:p>
            <a:pPr algn="just"/>
            <a:r>
              <a:rPr lang="zh-CN" altLang="en-US">
                <a:ea typeface="宋体" charset="0"/>
                <a:sym typeface="+mn-ea"/>
              </a:rPr>
              <a:t>Neural networks, as explored in </a:t>
            </a:r>
            <a:r>
              <a:rPr lang="en-US" altLang="zh-CN">
                <a:ea typeface="宋体" charset="0"/>
                <a:sym typeface="+mn-ea"/>
              </a:rPr>
              <a:t>the previous research</a:t>
            </a:r>
            <a:r>
              <a:rPr lang="zh-CN" altLang="en-US">
                <a:ea typeface="宋体" charset="0"/>
                <a:sym typeface="+mn-ea"/>
              </a:rPr>
              <a:t>, present innovative ways to address sensor errors, particularly under dynamic environmental conditions. CNN-based calibration has reduced angular errors significantly, yet it often requires </a:t>
            </a:r>
            <a:r>
              <a:rPr lang="zh-CN" altLang="en-US">
                <a:highlight>
                  <a:srgbClr val="FFFF00"/>
                </a:highlight>
                <a:ea typeface="宋体" charset="0"/>
                <a:sym typeface="+mn-ea"/>
              </a:rPr>
              <a:t>extensive training data</a:t>
            </a:r>
            <a:r>
              <a:rPr lang="zh-CN" altLang="en-US">
                <a:ea typeface="宋体" charset="0"/>
                <a:sym typeface="+mn-ea"/>
              </a:rPr>
              <a:t> and is prone to </a:t>
            </a:r>
            <a:r>
              <a:rPr lang="zh-CN" altLang="en-US">
                <a:highlight>
                  <a:srgbClr val="FFFF00"/>
                </a:highlight>
                <a:ea typeface="宋体" charset="0"/>
                <a:sym typeface="+mn-ea"/>
              </a:rPr>
              <a:t>greater complexity and requires more computational resources</a:t>
            </a:r>
            <a:r>
              <a:rPr lang="en-US" altLang="zh-CN">
                <a:highlight>
                  <a:srgbClr val="FFFF00"/>
                </a:highlight>
                <a:ea typeface="宋体" charset="0"/>
                <a:sym typeface="+mn-ea"/>
              </a:rPr>
              <a:t>.</a:t>
            </a:r>
            <a:r>
              <a:rPr lang="en-US" altLang="zh-CN">
                <a:ea typeface="宋体" charset="0"/>
                <a:sym typeface="+mn-ea"/>
              </a:rPr>
              <a:t> </a:t>
            </a:r>
            <a:r>
              <a:rPr lang="zh-CN" altLang="en-US">
                <a:ea typeface="宋体" charset="0"/>
                <a:sym typeface="+mn-ea"/>
              </a:rPr>
              <a:t>Therefore, selecting </a:t>
            </a:r>
            <a:r>
              <a:rPr lang="zh-CN" altLang="en-US">
                <a:highlight>
                  <a:srgbClr val="FFFF00"/>
                </a:highlight>
                <a:ea typeface="宋体" charset="0"/>
                <a:sym typeface="+mn-ea"/>
              </a:rPr>
              <a:t>an optimal structure and parameters </a:t>
            </a:r>
            <a:r>
              <a:rPr lang="zh-CN" altLang="en-US">
                <a:ea typeface="宋体" charset="0"/>
                <a:sym typeface="+mn-ea"/>
              </a:rPr>
              <a:t>must be carefully tailored to the specific application to balance accuracy with computational efficiency.</a:t>
            </a:r>
            <a:r>
              <a:rPr lang="en-US" altLang="zh-CN">
                <a:ea typeface="宋体" charset="0"/>
                <a:sym typeface="+mn-ea"/>
              </a:rPr>
              <a:t>[21]-[24]</a:t>
            </a:r>
            <a:endParaRPr lang="en-US" altLang="zh-CN">
              <a:ea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</a:rPr>
              <a:t>Methodolog</a:t>
            </a:r>
            <a:r>
              <a:rPr lang="en-US" altLang="zh-CN" sz="2400">
                <a:latin typeface="Arial" panose="020B0704020202020204" pitchFamily="34" charset="0"/>
              </a:rPr>
              <a:t>ies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Methodologies"/>
          <p:cNvPicPr>
            <a:picLocks noChangeAspect="1"/>
          </p:cNvPicPr>
          <p:nvPr/>
        </p:nvPicPr>
        <p:blipFill>
          <a:blip r:embed="rId1"/>
          <a:srcRect l="3021" t="4258" r="4340" b="24283"/>
          <a:stretch>
            <a:fillRect/>
          </a:stretch>
        </p:blipFill>
        <p:spPr>
          <a:xfrm>
            <a:off x="971550" y="1713230"/>
            <a:ext cx="7200900" cy="3660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Linear Calibration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11" name="图片 10" descr="Linear Calibration  4"/>
          <p:cNvPicPr>
            <a:picLocks noChangeAspect="1"/>
          </p:cNvPicPr>
          <p:nvPr/>
        </p:nvPicPr>
        <p:blipFill>
          <a:blip r:embed="rId1"/>
          <a:srcRect t="2898" b="11900"/>
          <a:stretch>
            <a:fillRect/>
          </a:stretch>
        </p:blipFill>
        <p:spPr>
          <a:xfrm>
            <a:off x="292100" y="1548765"/>
            <a:ext cx="8623300" cy="4521835"/>
          </a:xfrm>
          <a:prstGeom prst="rect">
            <a:avLst/>
          </a:prstGeom>
        </p:spPr>
      </p:pic>
      <p:sp>
        <p:nvSpPr>
          <p:cNvPr id="2" name="矩形 1">
            <a:hlinkClick r:id="rId2" action="ppaction://hlinksldjump"/>
          </p:cNvPr>
          <p:cNvSpPr/>
          <p:nvPr/>
        </p:nvSpPr>
        <p:spPr>
          <a:xfrm>
            <a:off x="2710180" y="4114800"/>
            <a:ext cx="148145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4685665" y="4126865"/>
            <a:ext cx="1024255" cy="37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6203950" y="3994785"/>
            <a:ext cx="1758315" cy="62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20875" y="4193540"/>
            <a:ext cx="7213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[8]</a:t>
            </a:r>
            <a:endParaRPr lang="en-US" altLang="zh-CN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0962" name="标题 68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2400">
                <a:latin typeface="Arial" panose="020B0704020202020204" pitchFamily="34" charset="0"/>
                <a:sym typeface="+mn-ea"/>
              </a:rPr>
              <a:t>Harmonic Calibration </a:t>
            </a:r>
            <a:r>
              <a:rPr lang="en-US" altLang="zh-CN" sz="2400">
                <a:latin typeface="Arial" panose="020B0704020202020204" pitchFamily="34" charset="0"/>
                <a:sym typeface="+mn-ea"/>
              </a:rPr>
              <a:t> </a:t>
            </a:r>
            <a:endParaRPr lang="en-US" altLang="zh-CN" sz="2400">
              <a:latin typeface="Arial" panose="020B0704020202020204" pitchFamily="34" charset="0"/>
            </a:endParaRPr>
          </a:p>
        </p:txBody>
      </p:sp>
      <p:pic>
        <p:nvPicPr>
          <p:cNvPr id="2" name="图片 1" descr="Fourier curve Fittin"/>
          <p:cNvPicPr>
            <a:picLocks noChangeAspect="1"/>
          </p:cNvPicPr>
          <p:nvPr/>
        </p:nvPicPr>
        <p:blipFill>
          <a:blip r:embed="rId1"/>
          <a:srcRect l="817" t="4871" r="1090" b="17801"/>
          <a:stretch>
            <a:fillRect/>
          </a:stretch>
        </p:blipFill>
        <p:spPr>
          <a:xfrm>
            <a:off x="0" y="2186305"/>
            <a:ext cx="9144000" cy="2208530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1697990" y="3090545"/>
            <a:ext cx="1204595" cy="44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3300095" y="3030855"/>
            <a:ext cx="143192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5227955" y="3090545"/>
            <a:ext cx="1493520" cy="49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>
            <a:hlinkClick r:id="rId5" action="ppaction://hlinksldjump"/>
          </p:cNvPr>
          <p:cNvSpPr/>
          <p:nvPr/>
        </p:nvSpPr>
        <p:spPr>
          <a:xfrm>
            <a:off x="7023100" y="2850515"/>
            <a:ext cx="1313180" cy="80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815975" y="3291205"/>
            <a:ext cx="7213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[13][41]</a:t>
            </a:r>
            <a:endParaRPr lang="en-US" altLang="zh-CN" sz="1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tandard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14673</Words>
  <Application>WPS 文字</Application>
  <PresentationFormat>Bildschirmpräsentation</PresentationFormat>
  <Paragraphs>253</Paragraphs>
  <Slides>46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Arial</vt:lpstr>
      <vt:lpstr>宋体</vt:lpstr>
      <vt:lpstr>Wingdings</vt:lpstr>
      <vt:lpstr>Times New Roman</vt:lpstr>
      <vt:lpstr>Times New Roman Bold</vt:lpstr>
      <vt:lpstr>Damascus Regular</vt:lpstr>
      <vt:lpstr>Times New Roman Regular</vt:lpstr>
      <vt:lpstr>Wingdings</vt:lpstr>
      <vt:lpstr>宋体</vt:lpstr>
      <vt:lpstr>汉仪书宋二KW</vt:lpstr>
      <vt:lpstr>微软雅黑</vt:lpstr>
      <vt:lpstr>汉仪旗黑</vt:lpstr>
      <vt:lpstr>Arial Unicode MS</vt:lpstr>
      <vt:lpstr>Standarddesign</vt:lpstr>
      <vt:lpstr>1_Standarddesign</vt:lpstr>
      <vt:lpstr>Institute of  Cognitive Integrated Sensor Systems  Department of Electrical and Computer Engineering</vt:lpstr>
      <vt:lpstr>Overview</vt:lpstr>
      <vt:lpstr>Introduction and Background</vt:lpstr>
      <vt:lpstr>Introduction and Background</vt:lpstr>
      <vt:lpstr>Theoretical Background</vt:lpstr>
      <vt:lpstr>Theoretical Background</vt:lpstr>
      <vt:lpstr>Methodologies</vt:lpstr>
      <vt:lpstr>Linear Calibration  </vt:lpstr>
      <vt:lpstr>Harmonic Calibration  </vt:lpstr>
      <vt:lpstr>Ellipse Fitting  </vt:lpstr>
      <vt:lpstr>CNN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Conclusion</vt:lpstr>
      <vt:lpstr>Thank you！</vt:lpstr>
      <vt:lpstr>Linear Calibration  </vt:lpstr>
      <vt:lpstr>Linear Calibration  </vt:lpstr>
      <vt:lpstr>Linear Calibration  </vt:lpstr>
      <vt:lpstr>Harmonic Calibration  </vt:lpstr>
      <vt:lpstr>Harmonic Calibration  </vt:lpstr>
      <vt:lpstr>Harmonic Calibration  </vt:lpstr>
      <vt:lpstr>Harmonic Calibration  </vt:lpstr>
      <vt:lpstr>Ellipse Fitting  </vt:lpstr>
      <vt:lpstr>Ellipse Fitting  </vt:lpstr>
      <vt:lpstr>Ellipse Fitting  </vt:lpstr>
      <vt:lpstr>Ellipse Fitting  </vt:lpstr>
      <vt:lpstr>CNN </vt:lpstr>
      <vt:lpstr>CNN </vt:lpstr>
      <vt:lpstr>CNN </vt:lpstr>
      <vt:lpstr>CNN </vt:lpstr>
      <vt:lpstr>CNN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>TU - Dresden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Kein Folientitel</dc:title>
  <dc:creator>Andreas Koenig</dc:creator>
  <cp:lastModifiedBy>凌毓</cp:lastModifiedBy>
  <cp:revision>1485</cp:revision>
  <cp:lastPrinted>2024-11-08T16:01:44Z</cp:lastPrinted>
  <dcterms:created xsi:type="dcterms:W3CDTF">2024-11-08T16:01:44Z</dcterms:created>
  <dcterms:modified xsi:type="dcterms:W3CDTF">2024-11-08T16:01:44Z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D6F43C9F86F09A0EE8352E67730B96F8_43</vt:lpwstr>
  </property>
  <property fmtid="{D5CDD505-2E9C-101B-9397-08002B2CF9AE}" pid="3" name="KSOProductBuildVer">
    <vt:lpwstr>2052-6.7.1.8828</vt:lpwstr>
  </property>
</Properties>
</file>